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89" r:id="rId5"/>
    <p:sldId id="259" r:id="rId6"/>
    <p:sldId id="260" r:id="rId7"/>
    <p:sldId id="261" r:id="rId8"/>
    <p:sldId id="273" r:id="rId9"/>
    <p:sldId id="262" r:id="rId10"/>
    <p:sldId id="263" r:id="rId11"/>
    <p:sldId id="264" r:id="rId12"/>
    <p:sldId id="265" r:id="rId13"/>
    <p:sldId id="266" r:id="rId14"/>
    <p:sldId id="267" r:id="rId15"/>
    <p:sldId id="268" r:id="rId16"/>
    <p:sldId id="269" r:id="rId17"/>
    <p:sldId id="270" r:id="rId18"/>
    <p:sldId id="271" r:id="rId19"/>
    <p:sldId id="272"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94" r:id="rId35"/>
    <p:sldId id="288" r:id="rId36"/>
    <p:sldId id="290" r:id="rId37"/>
    <p:sldId id="291" r:id="rId38"/>
    <p:sldId id="292" r:id="rId39"/>
    <p:sldId id="293"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0" d="100"/>
          <a:sy n="70" d="100"/>
        </p:scale>
        <p:origin x="-137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9E303A-9F7C-4D3F-9A2A-ED546AE8FF8D}" type="datetimeFigureOut">
              <a:rPr lang="en-US" smtClean="0"/>
              <a:pPr/>
              <a:t>1/26/2013</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BB0567-FC77-4EC7-B6F6-54AB952B6D18}" type="slidenum">
              <a:rPr lang="en-ZA" smtClean="0"/>
              <a:pPr/>
              <a:t>‹#›</a:t>
            </a:fld>
            <a:endParaRPr lang="en-Z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A2AF8F82-4D2F-4BBE-9F30-722A1E119B69}" type="datetimeFigureOut">
              <a:rPr lang="en-US" smtClean="0"/>
              <a:pPr/>
              <a:t>1/26/2013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C4B79F9-8A18-48B9-8B52-E487CECECAD3}" type="slidenum">
              <a:rPr lang="en-ZA" smtClean="0"/>
              <a:pPr/>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A2AF8F82-4D2F-4BBE-9F30-722A1E119B69}" type="datetimeFigureOut">
              <a:rPr lang="en-US" smtClean="0"/>
              <a:pPr/>
              <a:t>1/26/2013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C4B79F9-8A18-48B9-8B52-E487CECECAD3}"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A2AF8F82-4D2F-4BBE-9F30-722A1E119B69}" type="datetimeFigureOut">
              <a:rPr lang="en-US" smtClean="0"/>
              <a:pPr/>
              <a:t>1/26/2013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C4B79F9-8A18-48B9-8B52-E487CECECAD3}" type="slidenum">
              <a:rPr lang="en-ZA" smtClean="0"/>
              <a:pPr/>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A2AF8F82-4D2F-4BBE-9F30-722A1E119B69}" type="datetimeFigureOut">
              <a:rPr lang="en-US" smtClean="0"/>
              <a:pPr/>
              <a:t>1/26/2013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C4B79F9-8A18-48B9-8B52-E487CECECAD3}" type="slidenum">
              <a:rPr lang="en-ZA" smtClean="0"/>
              <a:pPr/>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AF8F82-4D2F-4BBE-9F30-722A1E119B69}" type="datetimeFigureOut">
              <a:rPr lang="en-US" smtClean="0"/>
              <a:pPr/>
              <a:t>1/26/2013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C4B79F9-8A18-48B9-8B52-E487CECECAD3}" type="slidenum">
              <a:rPr lang="en-ZA" smtClean="0"/>
              <a:pPr/>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A2AF8F82-4D2F-4BBE-9F30-722A1E119B69}" type="datetimeFigureOut">
              <a:rPr lang="en-US" smtClean="0"/>
              <a:pPr/>
              <a:t>1/26/2013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C4B79F9-8A18-48B9-8B52-E487CECECAD3}" type="slidenum">
              <a:rPr lang="en-ZA" smtClean="0"/>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A2AF8F82-4D2F-4BBE-9F30-722A1E119B69}" type="datetimeFigureOut">
              <a:rPr lang="en-US" smtClean="0"/>
              <a:pPr/>
              <a:t>1/26/2013</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9C4B79F9-8A18-48B9-8B52-E487CECECAD3}" type="slidenum">
              <a:rPr lang="en-ZA" smtClean="0"/>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A2AF8F82-4D2F-4BBE-9F30-722A1E119B69}" type="datetimeFigureOut">
              <a:rPr lang="en-US" smtClean="0"/>
              <a:pPr/>
              <a:t>1/26/2013</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9C4B79F9-8A18-48B9-8B52-E487CECECAD3}"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AF8F82-4D2F-4BBE-9F30-722A1E119B69}" type="datetimeFigureOut">
              <a:rPr lang="en-US" smtClean="0"/>
              <a:pPr/>
              <a:t>1/26/2013</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9C4B79F9-8A18-48B9-8B52-E487CECECAD3}"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AF8F82-4D2F-4BBE-9F30-722A1E119B69}" type="datetimeFigureOut">
              <a:rPr lang="en-US" smtClean="0"/>
              <a:pPr/>
              <a:t>1/26/2013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C4B79F9-8A18-48B9-8B52-E487CECECAD3}" type="slidenum">
              <a:rPr lang="en-ZA" smtClean="0"/>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AF8F82-4D2F-4BBE-9F30-722A1E119B69}" type="datetimeFigureOut">
              <a:rPr lang="en-US" smtClean="0"/>
              <a:pPr/>
              <a:t>1/26/2013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C4B79F9-8A18-48B9-8B52-E487CECECAD3}"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AF8F82-4D2F-4BBE-9F30-722A1E119B69}" type="datetimeFigureOut">
              <a:rPr lang="en-US" smtClean="0"/>
              <a:pPr/>
              <a:t>1/26/2013</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4B79F9-8A18-48B9-8B52-E487CECECAD3}"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785794"/>
            <a:ext cx="8229600" cy="631844"/>
          </a:xfrm>
        </p:spPr>
        <p:txBody>
          <a:bodyPr>
            <a:noAutofit/>
          </a:bodyPr>
          <a:lstStyle/>
          <a:p>
            <a:r>
              <a:rPr lang="en-ZA" sz="8800" dirty="0" smtClean="0">
                <a:solidFill>
                  <a:srgbClr val="FF0000"/>
                </a:solidFill>
                <a:latin typeface="Algerian" pitchFamily="82" charset="0"/>
              </a:rPr>
              <a:t>A warm welcome</a:t>
            </a:r>
            <a:endParaRPr lang="en-ZA" sz="8800" dirty="0">
              <a:solidFill>
                <a:srgbClr val="FF0000"/>
              </a:solidFill>
              <a:latin typeface="Algerian" pitchFamily="82" charset="0"/>
            </a:endParaRPr>
          </a:p>
        </p:txBody>
      </p:sp>
      <p:sp>
        <p:nvSpPr>
          <p:cNvPr id="5" name="Content Placeholder 4"/>
          <p:cNvSpPr>
            <a:spLocks noGrp="1"/>
          </p:cNvSpPr>
          <p:nvPr>
            <p:ph idx="1"/>
          </p:nvPr>
        </p:nvSpPr>
        <p:spPr/>
        <p:txBody>
          <a:bodyPr/>
          <a:lstStyle/>
          <a:p>
            <a:endParaRPr lang="en-ZA" dirty="0" smtClean="0"/>
          </a:p>
          <a:p>
            <a:endParaRPr lang="en-ZA" dirty="0"/>
          </a:p>
          <a:p>
            <a:pPr>
              <a:buFont typeface="Wingdings" pitchFamily="2" charset="2"/>
              <a:buChar char="Ø"/>
            </a:pPr>
            <a:r>
              <a:rPr lang="en-ZA" sz="9600" dirty="0" smtClean="0">
                <a:latin typeface="Aharoni" pitchFamily="2" charset="-79"/>
                <a:cs typeface="Aharoni" pitchFamily="2" charset="-79"/>
              </a:rPr>
              <a:t>TO YOUR SCHOOL</a:t>
            </a:r>
            <a:endParaRPr lang="en-ZA" sz="9600" dirty="0">
              <a:latin typeface="Aharoni" pitchFamily="2" charset="-79"/>
              <a:cs typeface="Aharoni" pitchFamily="2" charset="-79"/>
            </a:endParaRPr>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solidFill>
                  <a:srgbClr val="C00000"/>
                </a:solidFill>
                <a:latin typeface="Aharoni" pitchFamily="2" charset="-79"/>
                <a:cs typeface="Aharoni" pitchFamily="2" charset="-79"/>
              </a:rPr>
              <a:t>FELLOWSHIP EMPHASIS INCLUDE</a:t>
            </a:r>
            <a:endParaRPr lang="en-ZA" dirty="0">
              <a:solidFill>
                <a:srgbClr val="C00000"/>
              </a:solidFill>
              <a:latin typeface="Aharoni" pitchFamily="2" charset="-79"/>
              <a:cs typeface="Aharoni" pitchFamily="2" charset="-79"/>
            </a:endParaRPr>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ZA" dirty="0" smtClean="0">
                <a:solidFill>
                  <a:srgbClr val="C00000"/>
                </a:solidFill>
                <a:latin typeface="Aharoni" pitchFamily="2" charset="-79"/>
                <a:cs typeface="Aharoni" pitchFamily="2" charset="-79"/>
              </a:rPr>
              <a:t>FOSTERING CHRISTIAN FELLOWSHIP IN EVERY ASPECT OF THE WEEKLY S/SCHL PROGRAM;</a:t>
            </a:r>
          </a:p>
          <a:p>
            <a:pPr marL="514350" indent="-514350">
              <a:buFont typeface="+mj-lt"/>
              <a:buAutoNum type="arabicPeriod"/>
            </a:pPr>
            <a:r>
              <a:rPr lang="en-ZA" dirty="0" smtClean="0">
                <a:solidFill>
                  <a:srgbClr val="C00000"/>
                </a:solidFill>
                <a:latin typeface="Aharoni" pitchFamily="2" charset="-79"/>
                <a:cs typeface="Aharoni" pitchFamily="2" charset="-79"/>
              </a:rPr>
              <a:t>IMPLEMENTING PROGRAMS AND PROJECTS FOR RECRUITING NEW MEMBERS;</a:t>
            </a:r>
          </a:p>
          <a:p>
            <a:pPr marL="514350" indent="-514350">
              <a:buFont typeface="+mj-lt"/>
              <a:buAutoNum type="arabicPeriod"/>
            </a:pPr>
            <a:r>
              <a:rPr lang="en-ZA" dirty="0" smtClean="0">
                <a:solidFill>
                  <a:srgbClr val="C00000"/>
                </a:solidFill>
                <a:latin typeface="Aharoni" pitchFamily="2" charset="-79"/>
                <a:cs typeface="Aharoni" pitchFamily="2" charset="-79"/>
              </a:rPr>
              <a:t>SOLICITING THE HELP OF ALL LEADERS,TEACHERS AND MEMBERS  TO RESTORE MISSING AND ABSENTEE S/SCHL MEMBERS TO REGULAR ATTENDANCE AND ACTIVE PARTICIPATION IN THE LIFE OF THE CHURCH;</a:t>
            </a:r>
          </a:p>
          <a:p>
            <a:pPr marL="514350" indent="-514350">
              <a:buFont typeface="+mj-lt"/>
              <a:buAutoNum type="arabicPeriod"/>
            </a:pPr>
            <a:r>
              <a:rPr lang="en-ZA" dirty="0" smtClean="0">
                <a:solidFill>
                  <a:srgbClr val="C00000"/>
                </a:solidFill>
                <a:latin typeface="Aharoni" pitchFamily="2" charset="-79"/>
                <a:cs typeface="Aharoni" pitchFamily="2" charset="-79"/>
              </a:rPr>
              <a:t>CAREFULLY NURTURING THE SPIRITUAL INTERESTS OF NEWLY BAPTIZED MEMBERS.</a:t>
            </a:r>
            <a:endParaRPr lang="en-ZA" dirty="0">
              <a:solidFill>
                <a:srgbClr val="C00000"/>
              </a:solidFill>
              <a:latin typeface="Aharoni" pitchFamily="2" charset="-79"/>
              <a:cs typeface="Aharoni" pitchFamily="2" charset="-79"/>
            </a:endParaRPr>
          </a:p>
        </p:txBody>
      </p:sp>
    </p:spTree>
  </p:cSld>
  <p:clrMapOvr>
    <a:masterClrMapping/>
  </p:clrMapOvr>
  <p:transition>
    <p:checke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solidFill>
                  <a:srgbClr val="C00000"/>
                </a:solidFill>
                <a:latin typeface="Algerian" pitchFamily="82" charset="0"/>
              </a:rPr>
              <a:t>III.COMMUNITY EMPHASIS AND OUTREACH</a:t>
            </a:r>
            <a:endParaRPr lang="en-ZA" dirty="0">
              <a:solidFill>
                <a:srgbClr val="C00000"/>
              </a:solidFill>
              <a:latin typeface="Algerian" pitchFamily="82" charset="0"/>
            </a:endParaRPr>
          </a:p>
        </p:txBody>
      </p:sp>
      <p:sp>
        <p:nvSpPr>
          <p:cNvPr id="4" name="Arc 3"/>
          <p:cNvSpPr/>
          <p:nvPr/>
        </p:nvSpPr>
        <p:spPr>
          <a:xfrm>
            <a:off x="3786182" y="857232"/>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pic>
        <p:nvPicPr>
          <p:cNvPr id="5" name="Picture 5" descr="08-009%_2A01"/>
          <p:cNvPicPr>
            <a:picLocks noGrp="1" noChangeAspect="1" noChangeArrowheads="1"/>
          </p:cNvPicPr>
          <p:nvPr>
            <p:ph idx="1"/>
          </p:nvPr>
        </p:nvPicPr>
        <p:blipFill>
          <a:blip r:embed="rId2"/>
          <a:srcRect/>
          <a:stretch>
            <a:fillRect/>
          </a:stretch>
        </p:blipFill>
        <p:spPr bwMode="auto">
          <a:xfrm>
            <a:off x="1" y="1500174"/>
            <a:ext cx="9144000" cy="5357826"/>
          </a:xfrm>
          <a:prstGeom prst="rect">
            <a:avLst/>
          </a:prstGeom>
          <a:noFill/>
          <a:ln w="9525">
            <a:noFill/>
            <a:miter lim="800000"/>
            <a:headEnd/>
            <a:tailEnd/>
          </a:ln>
          <a:effectLst/>
        </p:spPr>
      </p:pic>
    </p:spTree>
  </p:cSld>
  <p:clrMapOvr>
    <a:masterClrMapping/>
  </p:clrMapOvr>
  <p:transition>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4800" dirty="0" smtClean="0">
                <a:solidFill>
                  <a:srgbClr val="C00000"/>
                </a:solidFill>
                <a:latin typeface="Algerian" pitchFamily="82" charset="0"/>
              </a:rPr>
              <a:t>COMMUNITY OUT REACH EMPHASIS INCLUDES</a:t>
            </a:r>
            <a:endParaRPr lang="en-ZA" sz="4800" dirty="0">
              <a:solidFill>
                <a:srgbClr val="C00000"/>
              </a:solidFill>
              <a:latin typeface="Algerian" pitchFamily="82" charset="0"/>
            </a:endParaRP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ZA" dirty="0" smtClean="0">
                <a:solidFill>
                  <a:srgbClr val="C00000"/>
                </a:solidFill>
                <a:latin typeface="Aharoni" pitchFamily="2" charset="-79"/>
                <a:cs typeface="Aharoni" pitchFamily="2" charset="-79"/>
              </a:rPr>
              <a:t>THE CHRISTIAN EXPERIENCE OF EACH MEMBER TO SERVE AS A </a:t>
            </a:r>
            <a:r>
              <a:rPr lang="en-ZA" dirty="0" smtClean="0">
                <a:solidFill>
                  <a:srgbClr val="0070C0"/>
                </a:solidFill>
                <a:latin typeface="Aharoni" pitchFamily="2" charset="-79"/>
                <a:cs typeface="Aharoni" pitchFamily="2" charset="-79"/>
              </a:rPr>
              <a:t>SPIRITUAL MAGNET</a:t>
            </a:r>
            <a:r>
              <a:rPr lang="en-ZA" dirty="0" smtClean="0">
                <a:solidFill>
                  <a:srgbClr val="C00000"/>
                </a:solidFill>
                <a:latin typeface="Aharoni" pitchFamily="2" charset="-79"/>
                <a:cs typeface="Aharoni" pitchFamily="2" charset="-79"/>
              </a:rPr>
              <a:t> TO DRAW OTHERS TO CHRIST.</a:t>
            </a:r>
          </a:p>
          <a:p>
            <a:pPr marL="514350" indent="-514350">
              <a:buFont typeface="+mj-lt"/>
              <a:buAutoNum type="arabicPeriod"/>
            </a:pPr>
            <a:r>
              <a:rPr lang="en-ZA" dirty="0" smtClean="0">
                <a:solidFill>
                  <a:srgbClr val="C00000"/>
                </a:solidFill>
                <a:latin typeface="Aharoni" pitchFamily="2" charset="-79"/>
                <a:cs typeface="Aharoni" pitchFamily="2" charset="-79"/>
              </a:rPr>
              <a:t>MAKING CERTAIN THAT ALL TEACHING IS SOUL WINNIG AND SOUL HOLDING IN NATURE.</a:t>
            </a:r>
          </a:p>
          <a:p>
            <a:pPr marL="514350" indent="-514350">
              <a:buFont typeface="+mj-lt"/>
              <a:buAutoNum type="arabicPeriod"/>
            </a:pPr>
            <a:r>
              <a:rPr lang="en-ZA" dirty="0" smtClean="0">
                <a:solidFill>
                  <a:srgbClr val="C00000"/>
                </a:solidFill>
                <a:latin typeface="Aharoni" pitchFamily="2" charset="-79"/>
                <a:cs typeface="Aharoni" pitchFamily="2" charset="-79"/>
              </a:rPr>
              <a:t>TO DEVELOP PROGRAMS THAT WILL ISPIRE THE STUDENTS IN SOUL WINNING ACTIVITIES.</a:t>
            </a:r>
          </a:p>
          <a:p>
            <a:pPr marL="514350" indent="-514350">
              <a:buFont typeface="+mj-lt"/>
              <a:buAutoNum type="arabicPeriod"/>
            </a:pPr>
            <a:endParaRPr lang="en-ZA" dirty="0">
              <a:solidFill>
                <a:srgbClr val="C00000"/>
              </a:solidFill>
              <a:latin typeface="Aharoni" pitchFamily="2" charset="-79"/>
              <a:cs typeface="Aharoni" pitchFamily="2" charset="-79"/>
            </a:endParaRPr>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solidFill>
                  <a:srgbClr val="C00000"/>
                </a:solidFill>
                <a:latin typeface="Algerian" pitchFamily="82" charset="0"/>
              </a:rPr>
              <a:t>WORLD MISSION EMHASIS</a:t>
            </a:r>
            <a:endParaRPr lang="en-ZA" dirty="0">
              <a:solidFill>
                <a:srgbClr val="C00000"/>
              </a:solidFill>
              <a:latin typeface="Algerian" pitchFamily="82" charset="0"/>
            </a:endParaRPr>
          </a:p>
        </p:txBody>
      </p:sp>
      <p:pic>
        <p:nvPicPr>
          <p:cNvPr id="4" name="Picture 2" descr="01-100"/>
          <p:cNvPicPr>
            <a:picLocks noGrp="1" noChangeAspect="1" noChangeArrowheads="1"/>
          </p:cNvPicPr>
          <p:nvPr>
            <p:ph idx="1"/>
          </p:nvPr>
        </p:nvPicPr>
        <p:blipFill>
          <a:blip r:embed="rId2"/>
          <a:srcRect/>
          <a:stretch>
            <a:fillRect/>
          </a:stretch>
        </p:blipFill>
        <p:spPr bwMode="auto">
          <a:xfrm>
            <a:off x="0" y="1214422"/>
            <a:ext cx="9144000" cy="5643578"/>
          </a:xfrm>
          <a:prstGeom prst="rect">
            <a:avLst/>
          </a:prstGeom>
          <a:noFill/>
          <a:ln w="9525">
            <a:noFill/>
            <a:miter lim="800000"/>
            <a:headEnd/>
            <a:tailEnd/>
          </a:ln>
          <a:effectLst/>
        </p:spPr>
      </p:pic>
    </p:spTree>
  </p:cSld>
  <p:clrMapOvr>
    <a:masterClrMapping/>
  </p:clrMapOvr>
  <p:transition>
    <p:strip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solidFill>
                  <a:srgbClr val="C00000"/>
                </a:solidFill>
                <a:latin typeface="Aharoni" pitchFamily="2" charset="-79"/>
                <a:cs typeface="Aharoni" pitchFamily="2" charset="-79"/>
              </a:rPr>
              <a:t>IV. WORLD MISSION EMPHASIS INCLUDES</a:t>
            </a:r>
            <a:endParaRPr lang="en-ZA" dirty="0">
              <a:solidFill>
                <a:srgbClr val="C00000"/>
              </a:solidFill>
              <a:latin typeface="Aharoni" pitchFamily="2" charset="-79"/>
              <a:cs typeface="Aharoni" pitchFamily="2" charset="-79"/>
            </a:endParaRP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ZA" dirty="0" smtClean="0">
                <a:latin typeface="Aharoni" pitchFamily="2" charset="-79"/>
                <a:cs typeface="Aharoni" pitchFamily="2" charset="-79"/>
              </a:rPr>
              <a:t>MAINTAINING A FAR REACHING VISSION OF THE GLOBAL MISSION OF THE CHURCH.</a:t>
            </a:r>
          </a:p>
          <a:p>
            <a:pPr marL="514350" indent="-514350">
              <a:buFont typeface="+mj-lt"/>
              <a:buAutoNum type="arabicPeriod"/>
            </a:pPr>
            <a:r>
              <a:rPr lang="en-ZA" dirty="0" smtClean="0">
                <a:latin typeface="Aharoni" pitchFamily="2" charset="-79"/>
                <a:cs typeface="Aharoni" pitchFamily="2" charset="-79"/>
              </a:rPr>
              <a:t>CONSTANTLY FOSTERING IN CHILDREN,YOUTH, AND ADULTS A DESIRE TO SERVE IN GOSPEL PROCLAMATION WHERE EVER THE LORD MAY LEAD.</a:t>
            </a:r>
          </a:p>
          <a:p>
            <a:pPr marL="514350" indent="-514350">
              <a:buFont typeface="+mj-lt"/>
              <a:buAutoNum type="arabicPeriod"/>
            </a:pPr>
            <a:r>
              <a:rPr lang="en-ZA" dirty="0" smtClean="0">
                <a:latin typeface="Aharoni" pitchFamily="2" charset="-79"/>
                <a:cs typeface="Aharoni" pitchFamily="2" charset="-79"/>
              </a:rPr>
              <a:t>TEACHING AND PROMOTING SYSTEMATIC AND SELF DENYING STEWARDSHIP IN SUPPORT OF WORLD MISSIONS.</a:t>
            </a:r>
            <a:endParaRPr lang="en-ZA" dirty="0">
              <a:latin typeface="Aharoni" pitchFamily="2" charset="-79"/>
              <a:cs typeface="Aharoni" pitchFamily="2" charset="-79"/>
            </a:endParaRP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dirty="0" smtClean="0">
                <a:solidFill>
                  <a:srgbClr val="0070C0"/>
                </a:solidFill>
                <a:latin typeface="Aharoni" pitchFamily="2" charset="-79"/>
                <a:cs typeface="Aharoni" pitchFamily="2" charset="-79"/>
              </a:rPr>
              <a:t>THE DIVISIONS OF THE S/SCHOOL</a:t>
            </a:r>
            <a:endParaRPr lang="en-ZA" sz="4000" dirty="0">
              <a:solidFill>
                <a:srgbClr val="0070C0"/>
              </a:solidFill>
              <a:latin typeface="Aharoni" pitchFamily="2" charset="-79"/>
              <a:cs typeface="Aharoni" pitchFamily="2" charset="-79"/>
            </a:endParaRPr>
          </a:p>
        </p:txBody>
      </p:sp>
      <p:sp>
        <p:nvSpPr>
          <p:cNvPr id="3" name="Content Placeholder 2"/>
          <p:cNvSpPr>
            <a:spLocks noGrp="1"/>
          </p:cNvSpPr>
          <p:nvPr>
            <p:ph idx="1"/>
          </p:nvPr>
        </p:nvSpPr>
        <p:spPr/>
        <p:txBody>
          <a:bodyPr>
            <a:normAutofit/>
          </a:bodyPr>
          <a:lstStyle/>
          <a:p>
            <a:r>
              <a:rPr lang="en-ZA" sz="6000" dirty="0" smtClean="0">
                <a:solidFill>
                  <a:srgbClr val="C00000"/>
                </a:solidFill>
                <a:latin typeface="Aharoni" pitchFamily="2" charset="-79"/>
                <a:cs typeface="Aharoni" pitchFamily="2" charset="-79"/>
              </a:rPr>
              <a:t>ONE- BEGINNERS 0-3</a:t>
            </a:r>
            <a:endParaRPr lang="en-ZA" sz="6000" dirty="0">
              <a:solidFill>
                <a:srgbClr val="C00000"/>
              </a:solidFill>
              <a:latin typeface="Aharoni" pitchFamily="2" charset="-79"/>
              <a:cs typeface="Aharoni" pitchFamily="2" charset="-79"/>
            </a:endParaRPr>
          </a:p>
        </p:txBody>
      </p:sp>
      <p:pic>
        <p:nvPicPr>
          <p:cNvPr id="3074" name="Picture 2" descr="C:\Users\hams\Documents\Youcam\Snapshot_20120804_139.JPG"/>
          <p:cNvPicPr>
            <a:picLocks noChangeAspect="1" noChangeArrowheads="1"/>
          </p:cNvPicPr>
          <p:nvPr/>
        </p:nvPicPr>
        <p:blipFill>
          <a:blip r:embed="rId2"/>
          <a:srcRect/>
          <a:stretch>
            <a:fillRect/>
          </a:stretch>
        </p:blipFill>
        <p:spPr bwMode="auto">
          <a:xfrm>
            <a:off x="0" y="2428868"/>
            <a:ext cx="9144000" cy="4429132"/>
          </a:xfrm>
          <a:prstGeom prst="rect">
            <a:avLst/>
          </a:prstGeom>
          <a:noFill/>
        </p:spPr>
      </p:pic>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solidFill>
                  <a:srgbClr val="C00000"/>
                </a:solidFill>
                <a:latin typeface="Aharoni" pitchFamily="2" charset="-79"/>
                <a:cs typeface="Aharoni" pitchFamily="2" charset="-79"/>
              </a:rPr>
              <a:t>TWO-KINDERGARTEN4-5 </a:t>
            </a:r>
            <a:r>
              <a:rPr lang="en-ZA" dirty="0" smtClean="0">
                <a:solidFill>
                  <a:srgbClr val="0070C0"/>
                </a:solidFill>
                <a:latin typeface="Aharoni" pitchFamily="2" charset="-79"/>
                <a:cs typeface="Aharoni" pitchFamily="2" charset="-79"/>
              </a:rPr>
              <a:t>KINDERGARTEN B/STUDY </a:t>
            </a:r>
            <a:endParaRPr lang="en-ZA" dirty="0">
              <a:solidFill>
                <a:srgbClr val="0070C0"/>
              </a:solidFill>
              <a:latin typeface="Aharoni" pitchFamily="2" charset="-79"/>
              <a:cs typeface="Aharoni" pitchFamily="2" charset="-79"/>
            </a:endParaRPr>
          </a:p>
        </p:txBody>
      </p:sp>
      <p:pic>
        <p:nvPicPr>
          <p:cNvPr id="4" name="Picture 5" descr="01-046%_2A01"/>
          <p:cNvPicPr>
            <a:picLocks noGrp="1" noChangeAspect="1" noChangeArrowheads="1"/>
          </p:cNvPicPr>
          <p:nvPr>
            <p:ph idx="1"/>
          </p:nvPr>
        </p:nvPicPr>
        <p:blipFill>
          <a:blip r:embed="rId2"/>
          <a:srcRect/>
          <a:stretch>
            <a:fillRect/>
          </a:stretch>
        </p:blipFill>
        <p:spPr bwMode="auto">
          <a:xfrm>
            <a:off x="0" y="1600200"/>
            <a:ext cx="9143999"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solidFill>
                  <a:srgbClr val="C00000"/>
                </a:solidFill>
                <a:latin typeface="Aharoni" pitchFamily="2" charset="-79"/>
                <a:cs typeface="Aharoni" pitchFamily="2" charset="-79"/>
              </a:rPr>
              <a:t>THREE- THE PRIMARY 6-9 </a:t>
            </a:r>
            <a:r>
              <a:rPr lang="en-ZA" dirty="0" smtClean="0">
                <a:solidFill>
                  <a:srgbClr val="0070C0"/>
                </a:solidFill>
                <a:latin typeface="Aharoni" pitchFamily="2" charset="-79"/>
                <a:cs typeface="Aharoni" pitchFamily="2" charset="-79"/>
              </a:rPr>
              <a:t>PRIMARY BIBLE STUDY GUIDE</a:t>
            </a:r>
            <a:endParaRPr lang="en-ZA" dirty="0">
              <a:solidFill>
                <a:srgbClr val="0070C0"/>
              </a:solidFill>
              <a:latin typeface="Aharoni" pitchFamily="2" charset="-79"/>
              <a:cs typeface="Aharoni" pitchFamily="2" charset="-79"/>
            </a:endParaRPr>
          </a:p>
        </p:txBody>
      </p:sp>
      <p:pic>
        <p:nvPicPr>
          <p:cNvPr id="4" name="Picture 5" descr="01-069%_2A01"/>
          <p:cNvPicPr>
            <a:picLocks noGrp="1" noChangeAspect="1" noChangeArrowheads="1"/>
          </p:cNvPicPr>
          <p:nvPr>
            <p:ph idx="1"/>
          </p:nvPr>
        </p:nvPicPr>
        <p:blipFill>
          <a:blip r:embed="rId2"/>
          <a:srcRect/>
          <a:stretch>
            <a:fillRect/>
          </a:stretch>
        </p:blipFill>
        <p:spPr bwMode="auto">
          <a:xfrm>
            <a:off x="0" y="1600200"/>
            <a:ext cx="9143999" cy="5257800"/>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solidFill>
                  <a:srgbClr val="C00000"/>
                </a:solidFill>
                <a:latin typeface="Aharoni" pitchFamily="2" charset="-79"/>
                <a:cs typeface="Aharoni" pitchFamily="2" charset="-79"/>
              </a:rPr>
              <a:t>FOUR-JUNIOR DIVISION 10-12 </a:t>
            </a:r>
            <a:r>
              <a:rPr lang="en-ZA" dirty="0" smtClean="0">
                <a:solidFill>
                  <a:srgbClr val="0070C0"/>
                </a:solidFill>
                <a:latin typeface="Aharoni" pitchFamily="2" charset="-79"/>
                <a:cs typeface="Aharoni" pitchFamily="2" charset="-79"/>
              </a:rPr>
              <a:t>POWER POINT STUDY GUIDE</a:t>
            </a:r>
            <a:endParaRPr lang="en-ZA" dirty="0">
              <a:solidFill>
                <a:srgbClr val="0070C0"/>
              </a:solidFill>
              <a:latin typeface="Aharoni" pitchFamily="2" charset="-79"/>
              <a:cs typeface="Aharoni" pitchFamily="2" charset="-79"/>
            </a:endParaRPr>
          </a:p>
        </p:txBody>
      </p:sp>
      <p:pic>
        <p:nvPicPr>
          <p:cNvPr id="4" name="Picture 5" descr="07-049%_2A01"/>
          <p:cNvPicPr>
            <a:picLocks noGrp="1" noChangeAspect="1" noChangeArrowheads="1"/>
          </p:cNvPicPr>
          <p:nvPr>
            <p:ph idx="1"/>
          </p:nvPr>
        </p:nvPicPr>
        <p:blipFill>
          <a:blip r:embed="rId2"/>
          <a:srcRect/>
          <a:stretch>
            <a:fillRect/>
          </a:stretch>
        </p:blipFill>
        <p:spPr bwMode="auto">
          <a:xfrm>
            <a:off x="1" y="1600200"/>
            <a:ext cx="9144000" cy="5257800"/>
          </a:xfrm>
          <a:prstGeom prst="rect">
            <a:avLst/>
          </a:prstGeom>
          <a:noFill/>
          <a:ln w="9525">
            <a:noFill/>
            <a:miter lim="800000"/>
            <a:headEnd/>
            <a:tailEnd/>
          </a:ln>
          <a:effectLst/>
        </p:spPr>
      </p:pic>
    </p:spTree>
  </p:cSld>
  <p:clrMapOvr>
    <a:masterClrMapping/>
  </p:clrMapOvr>
  <p:transition>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solidFill>
                  <a:srgbClr val="C00000"/>
                </a:solidFill>
                <a:latin typeface="Aharoni" pitchFamily="2" charset="-79"/>
                <a:cs typeface="Aharoni" pitchFamily="2" charset="-79"/>
              </a:rPr>
              <a:t>FIVE-THE TEENS-13-14             </a:t>
            </a:r>
            <a:r>
              <a:rPr lang="en-ZA" dirty="0" smtClean="0">
                <a:solidFill>
                  <a:srgbClr val="0070C0"/>
                </a:solidFill>
                <a:latin typeface="Aharoni" pitchFamily="2" charset="-79"/>
                <a:cs typeface="Aharoni" pitchFamily="2" charset="-79"/>
              </a:rPr>
              <a:t>POWERPOINTS STUDY GUIDE</a:t>
            </a:r>
            <a:endParaRPr lang="en-ZA" dirty="0">
              <a:solidFill>
                <a:srgbClr val="0070C0"/>
              </a:solidFill>
              <a:latin typeface="Aharoni" pitchFamily="2" charset="-79"/>
              <a:cs typeface="Aharoni" pitchFamily="2" charset="-79"/>
            </a:endParaRPr>
          </a:p>
        </p:txBody>
      </p:sp>
      <p:pic>
        <p:nvPicPr>
          <p:cNvPr id="4" name="Picture 5" descr="07-105%_2A01"/>
          <p:cNvPicPr>
            <a:picLocks noGrp="1" noChangeAspect="1" noChangeArrowheads="1"/>
          </p:cNvPicPr>
          <p:nvPr>
            <p:ph idx="1"/>
          </p:nvPr>
        </p:nvPicPr>
        <p:blipFill>
          <a:blip r:embed="rId2"/>
          <a:srcRect/>
          <a:stretch>
            <a:fillRect/>
          </a:stretch>
        </p:blipFill>
        <p:spPr bwMode="auto">
          <a:xfrm>
            <a:off x="1" y="1600200"/>
            <a:ext cx="9144000" cy="5257800"/>
          </a:xfrm>
          <a:prstGeom prst="rect">
            <a:avLst/>
          </a:prstGeom>
          <a:noFill/>
          <a:ln w="9525">
            <a:noFill/>
            <a:miter lim="800000"/>
            <a:headEnd/>
            <a:tailEnd/>
          </a:ln>
          <a:effectLst/>
        </p:spPr>
      </p:pic>
    </p:spTree>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800600"/>
            <a:ext cx="9144000" cy="2057400"/>
          </a:xfrm>
        </p:spPr>
        <p:txBody>
          <a:bodyPr/>
          <a:lstStyle/>
          <a:p>
            <a:endParaRPr lang="en-ZA" dirty="0"/>
          </a:p>
        </p:txBody>
      </p:sp>
      <p:sp>
        <p:nvSpPr>
          <p:cNvPr id="6" name="Text Placeholder 5"/>
          <p:cNvSpPr>
            <a:spLocks noGrp="1"/>
          </p:cNvSpPr>
          <p:nvPr>
            <p:ph type="body" sz="half" idx="2"/>
          </p:nvPr>
        </p:nvSpPr>
        <p:spPr>
          <a:xfrm>
            <a:off x="0" y="5367338"/>
            <a:ext cx="9144000" cy="804862"/>
          </a:xfrm>
        </p:spPr>
        <p:txBody>
          <a:bodyPr>
            <a:noAutofit/>
          </a:bodyPr>
          <a:lstStyle/>
          <a:p>
            <a:r>
              <a:rPr lang="en-ZA" sz="6600" dirty="0" smtClean="0">
                <a:solidFill>
                  <a:srgbClr val="FF0000"/>
                </a:solidFill>
                <a:latin typeface="Aharoni" pitchFamily="2" charset="-79"/>
                <a:cs typeface="Aharoni" pitchFamily="2" charset="-79"/>
              </a:rPr>
              <a:t>THE SABBATH SCHOOL</a:t>
            </a:r>
            <a:endParaRPr lang="en-ZA" sz="6600" dirty="0">
              <a:solidFill>
                <a:srgbClr val="FF0000"/>
              </a:solidFill>
              <a:latin typeface="Aharoni" pitchFamily="2" charset="-79"/>
              <a:cs typeface="Aharoni" pitchFamily="2" charset="-79"/>
            </a:endParaRPr>
          </a:p>
        </p:txBody>
      </p:sp>
      <p:pic>
        <p:nvPicPr>
          <p:cNvPr id="7" name="Picture 5" descr="04-020%_2A01"/>
          <p:cNvPicPr>
            <a:picLocks noGrp="1" noChangeAspect="1" noChangeArrowheads="1"/>
          </p:cNvPicPr>
          <p:nvPr>
            <p:ph type="pic" idx="1"/>
          </p:nvPr>
        </p:nvPicPr>
        <p:blipFill>
          <a:blip r:embed="rId2"/>
          <a:srcRect/>
          <a:stretch>
            <a:fillRect/>
          </a:stretch>
        </p:blipFill>
        <p:spPr bwMode="auto">
          <a:xfrm>
            <a:off x="0" y="0"/>
            <a:ext cx="9144000" cy="5286388"/>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solidFill>
                  <a:srgbClr val="C00000"/>
                </a:solidFill>
                <a:latin typeface="Aharoni" pitchFamily="2" charset="-79"/>
                <a:cs typeface="Aharoni" pitchFamily="2" charset="-79"/>
              </a:rPr>
              <a:t>SIX-YOUTH 15-18            </a:t>
            </a:r>
            <a:r>
              <a:rPr lang="en-ZA" dirty="0" smtClean="0">
                <a:solidFill>
                  <a:srgbClr val="0070C0"/>
                </a:solidFill>
                <a:latin typeface="Aharoni" pitchFamily="2" charset="-79"/>
                <a:cs typeface="Aharoni" pitchFamily="2" charset="-79"/>
              </a:rPr>
              <a:t>CORNERSTONE CONNECTIONS</a:t>
            </a:r>
            <a:endParaRPr lang="en-ZA" dirty="0">
              <a:solidFill>
                <a:srgbClr val="0070C0"/>
              </a:solidFill>
              <a:latin typeface="Aharoni" pitchFamily="2" charset="-79"/>
              <a:cs typeface="Aharoni" pitchFamily="2" charset="-79"/>
            </a:endParaRPr>
          </a:p>
        </p:txBody>
      </p:sp>
      <p:pic>
        <p:nvPicPr>
          <p:cNvPr id="4" name="Picture 2" descr="13-003"/>
          <p:cNvPicPr>
            <a:picLocks noGrp="1" noChangeAspect="1" noChangeArrowheads="1"/>
          </p:cNvPicPr>
          <p:nvPr>
            <p:ph idx="1"/>
          </p:nvPr>
        </p:nvPicPr>
        <p:blipFill>
          <a:blip r:embed="rId2"/>
          <a:srcRect/>
          <a:stretch>
            <a:fillRect/>
          </a:stretch>
        </p:blipFill>
        <p:spPr bwMode="auto">
          <a:xfrm>
            <a:off x="1" y="1500174"/>
            <a:ext cx="9144000" cy="5357826"/>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solidFill>
                  <a:srgbClr val="C00000"/>
                </a:solidFill>
                <a:latin typeface="Aharoni" pitchFamily="2" charset="-79"/>
                <a:cs typeface="Aharoni" pitchFamily="2" charset="-79"/>
              </a:rPr>
              <a:t>SEVENTH-YOUNG ADULTS 19-35 </a:t>
            </a:r>
            <a:r>
              <a:rPr lang="en-ZA" dirty="0" smtClean="0">
                <a:solidFill>
                  <a:srgbClr val="0070C0"/>
                </a:solidFill>
                <a:latin typeface="Aharoni" pitchFamily="2" charset="-79"/>
                <a:cs typeface="Aharoni" pitchFamily="2" charset="-79"/>
              </a:rPr>
              <a:t>COLLEGIATE STUDY GUIDE</a:t>
            </a:r>
            <a:endParaRPr lang="en-ZA" dirty="0">
              <a:solidFill>
                <a:srgbClr val="0070C0"/>
              </a:solidFill>
              <a:latin typeface="Aharoni" pitchFamily="2" charset="-79"/>
              <a:cs typeface="Aharoni" pitchFamily="2" charset="-79"/>
            </a:endParaRPr>
          </a:p>
        </p:txBody>
      </p:sp>
      <p:pic>
        <p:nvPicPr>
          <p:cNvPr id="1026" name="Picture 2" descr="C:\Users\hams\Documents\Youcam\Snapshot_20120804_31.JPG"/>
          <p:cNvPicPr>
            <a:picLocks noGrp="1" noChangeAspect="1" noChangeArrowheads="1"/>
          </p:cNvPicPr>
          <p:nvPr>
            <p:ph idx="1"/>
          </p:nvPr>
        </p:nvPicPr>
        <p:blipFill>
          <a:blip r:embed="rId2"/>
          <a:srcRect/>
          <a:stretch>
            <a:fillRect/>
          </a:stretch>
        </p:blipFill>
        <p:spPr bwMode="auto">
          <a:xfrm>
            <a:off x="0" y="1285860"/>
            <a:ext cx="9143999" cy="5572140"/>
          </a:xfrm>
          <a:prstGeom prst="rect">
            <a:avLst/>
          </a:prstGeom>
          <a:noFill/>
        </p:spPr>
      </p:pic>
    </p:spTree>
  </p:cSld>
  <p:clrMapOvr>
    <a:masterClrMapping/>
  </p:clrMapOvr>
  <p:transition>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solidFill>
                  <a:srgbClr val="C00000"/>
                </a:solidFill>
                <a:latin typeface="Aharoni" pitchFamily="2" charset="-79"/>
                <a:cs typeface="Aharoni" pitchFamily="2" charset="-79"/>
              </a:rPr>
              <a:t>EIGHTH-THE ADULT DIVISION 35+ </a:t>
            </a:r>
            <a:r>
              <a:rPr lang="en-ZA" dirty="0" smtClean="0">
                <a:solidFill>
                  <a:srgbClr val="0070C0"/>
                </a:solidFill>
                <a:latin typeface="Aharoni" pitchFamily="2" charset="-79"/>
                <a:cs typeface="Aharoni" pitchFamily="2" charset="-79"/>
              </a:rPr>
              <a:t>ADULT BIBLE STUDY GUIDE</a:t>
            </a:r>
            <a:endParaRPr lang="en-ZA" dirty="0">
              <a:solidFill>
                <a:srgbClr val="0070C0"/>
              </a:solidFill>
              <a:latin typeface="Aharoni" pitchFamily="2" charset="-79"/>
              <a:cs typeface="Aharoni" pitchFamily="2" charset="-79"/>
            </a:endParaRPr>
          </a:p>
        </p:txBody>
      </p:sp>
      <p:pic>
        <p:nvPicPr>
          <p:cNvPr id="4" name="Picture 5" descr="07-083%_2A01"/>
          <p:cNvPicPr>
            <a:picLocks noGrp="1" noChangeAspect="1" noChangeArrowheads="1"/>
          </p:cNvPicPr>
          <p:nvPr>
            <p:ph idx="1"/>
          </p:nvPr>
        </p:nvPicPr>
        <p:blipFill>
          <a:blip r:embed="rId2"/>
          <a:srcRect/>
          <a:stretch>
            <a:fillRect/>
          </a:stretch>
        </p:blipFill>
        <p:spPr bwMode="auto">
          <a:xfrm>
            <a:off x="0" y="1600200"/>
            <a:ext cx="9143999" cy="5257800"/>
          </a:xfrm>
          <a:prstGeom prst="rect">
            <a:avLst/>
          </a:prstGeom>
          <a:noFill/>
          <a:ln w="9525">
            <a:noFill/>
            <a:miter lim="800000"/>
            <a:headEnd/>
            <a:tailEnd/>
          </a:ln>
          <a:effectLst/>
        </p:spPr>
      </p:pic>
    </p:spTree>
  </p:cSld>
  <p:clrMapOvr>
    <a:masterClrMapping/>
  </p:clrMapOvr>
  <p:transition>
    <p:comb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mtClean="0">
                <a:solidFill>
                  <a:srgbClr val="C00000"/>
                </a:solidFill>
                <a:latin typeface="Aharoni" pitchFamily="2" charset="-79"/>
                <a:cs typeface="Aharoni" pitchFamily="2" charset="-79"/>
              </a:rPr>
              <a:t>OFFICERS OF THE SABBATH SCHOOL</a:t>
            </a:r>
            <a:endParaRPr lang="en-ZA">
              <a:solidFill>
                <a:srgbClr val="C00000"/>
              </a:solidFill>
              <a:latin typeface="Aharoni" pitchFamily="2" charset="-79"/>
              <a:cs typeface="Aharoni" pitchFamily="2" charset="-79"/>
            </a:endParaRPr>
          </a:p>
        </p:txBody>
      </p:sp>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a:pPr>
            <a:r>
              <a:rPr lang="en-ZA" dirty="0" smtClean="0">
                <a:solidFill>
                  <a:srgbClr val="FF0000"/>
                </a:solidFill>
                <a:latin typeface="Aharoni" pitchFamily="2" charset="-79"/>
                <a:cs typeface="Aharoni" pitchFamily="2" charset="-79"/>
              </a:rPr>
              <a:t>GENERAL SUPERINTENDENT</a:t>
            </a:r>
          </a:p>
          <a:p>
            <a:pPr marL="514350" indent="-514350">
              <a:buFont typeface="+mj-lt"/>
              <a:buAutoNum type="arabicPeriod"/>
            </a:pPr>
            <a:r>
              <a:rPr lang="en-ZA" dirty="0" smtClean="0">
                <a:solidFill>
                  <a:srgbClr val="FF0000"/>
                </a:solidFill>
                <a:latin typeface="Aharoni" pitchFamily="2" charset="-79"/>
                <a:cs typeface="Aharoni" pitchFamily="2" charset="-79"/>
              </a:rPr>
              <a:t>ASSISTANT G/SUPERINTENDANT</a:t>
            </a:r>
          </a:p>
          <a:p>
            <a:pPr marL="514350" indent="-514350">
              <a:buFont typeface="+mj-lt"/>
              <a:buAutoNum type="arabicPeriod"/>
            </a:pPr>
            <a:r>
              <a:rPr lang="en-ZA" dirty="0" smtClean="0">
                <a:solidFill>
                  <a:srgbClr val="FF0000"/>
                </a:solidFill>
                <a:latin typeface="Aharoni" pitchFamily="2" charset="-79"/>
                <a:cs typeface="Aharoni" pitchFamily="2" charset="-79"/>
              </a:rPr>
              <a:t>ASSISTANT SUP- FOR EVANGELISM</a:t>
            </a:r>
          </a:p>
          <a:p>
            <a:pPr marL="514350" indent="-514350">
              <a:buFont typeface="+mj-lt"/>
              <a:buAutoNum type="arabicPeriod"/>
            </a:pPr>
            <a:r>
              <a:rPr lang="en-ZA" dirty="0" smtClean="0">
                <a:solidFill>
                  <a:srgbClr val="FF0000"/>
                </a:solidFill>
                <a:latin typeface="Aharoni" pitchFamily="2" charset="-79"/>
                <a:cs typeface="Aharoni" pitchFamily="2" charset="-79"/>
              </a:rPr>
              <a:t>ASSISTANT SUP- FOR MEMBERSHIP</a:t>
            </a:r>
          </a:p>
          <a:p>
            <a:pPr marL="514350" indent="-514350">
              <a:buFont typeface="+mj-lt"/>
              <a:buAutoNum type="arabicPeriod"/>
            </a:pPr>
            <a:r>
              <a:rPr lang="en-ZA" dirty="0" smtClean="0">
                <a:solidFill>
                  <a:srgbClr val="FF0000"/>
                </a:solidFill>
                <a:latin typeface="Aharoni" pitchFamily="2" charset="-79"/>
                <a:cs typeface="Aharoni" pitchFamily="2" charset="-79"/>
              </a:rPr>
              <a:t>ASSISTANT SUP- FOR JUNIOR DIVISION</a:t>
            </a:r>
          </a:p>
          <a:p>
            <a:pPr marL="514350" indent="-514350">
              <a:buFont typeface="+mj-lt"/>
              <a:buAutoNum type="arabicPeriod"/>
            </a:pPr>
            <a:r>
              <a:rPr lang="en-ZA" dirty="0" smtClean="0">
                <a:solidFill>
                  <a:srgbClr val="FF0000"/>
                </a:solidFill>
                <a:latin typeface="Aharoni" pitchFamily="2" charset="-79"/>
                <a:cs typeface="Aharoni" pitchFamily="2" charset="-79"/>
              </a:rPr>
              <a:t>SABBATH SCHOOL SECRETARY</a:t>
            </a:r>
          </a:p>
          <a:p>
            <a:pPr marL="514350" indent="-514350">
              <a:buFont typeface="+mj-lt"/>
              <a:buAutoNum type="arabicPeriod"/>
            </a:pPr>
            <a:r>
              <a:rPr lang="en-ZA" dirty="0" smtClean="0">
                <a:solidFill>
                  <a:srgbClr val="FF0000"/>
                </a:solidFill>
                <a:latin typeface="Aharoni" pitchFamily="2" charset="-79"/>
                <a:cs typeface="Aharoni" pitchFamily="2" charset="-79"/>
              </a:rPr>
              <a:t>ASSISTANT SECRETARIES</a:t>
            </a:r>
          </a:p>
          <a:p>
            <a:pPr marL="514350" indent="-514350">
              <a:buFont typeface="+mj-lt"/>
              <a:buAutoNum type="arabicPeriod"/>
            </a:pPr>
            <a:r>
              <a:rPr lang="en-ZA" dirty="0" smtClean="0">
                <a:solidFill>
                  <a:srgbClr val="FF0000"/>
                </a:solidFill>
                <a:latin typeface="Aharoni" pitchFamily="2" charset="-79"/>
                <a:cs typeface="Aharoni" pitchFamily="2" charset="-79"/>
              </a:rPr>
              <a:t>SABBATH SCHOOL  INVESTMENT SEC</a:t>
            </a:r>
          </a:p>
          <a:p>
            <a:pPr marL="514350" indent="-514350">
              <a:buFont typeface="+mj-lt"/>
              <a:buAutoNum type="arabicPeriod"/>
            </a:pPr>
            <a:r>
              <a:rPr lang="en-ZA" dirty="0" smtClean="0">
                <a:solidFill>
                  <a:srgbClr val="FF0000"/>
                </a:solidFill>
                <a:latin typeface="Aharoni" pitchFamily="2" charset="-79"/>
                <a:cs typeface="Aharoni" pitchFamily="2" charset="-79"/>
              </a:rPr>
              <a:t>SABBATH SCHOOL MUSIC DIRECTORS</a:t>
            </a:r>
          </a:p>
          <a:p>
            <a:pPr marL="514350" indent="-514350">
              <a:buFont typeface="+mj-lt"/>
              <a:buAutoNum type="arabicPeriod"/>
            </a:pPr>
            <a:r>
              <a:rPr lang="en-ZA" dirty="0" smtClean="0">
                <a:solidFill>
                  <a:srgbClr val="FF0000"/>
                </a:solidFill>
                <a:latin typeface="Aharoni" pitchFamily="2" charset="-79"/>
                <a:cs typeface="Aharoni" pitchFamily="2" charset="-79"/>
              </a:rPr>
              <a:t>SABBATH SCHOOL  TEACHERS-CLASS COORDINATORS</a:t>
            </a:r>
          </a:p>
          <a:p>
            <a:pPr marL="514350" indent="-514350">
              <a:buFont typeface="+mj-lt"/>
              <a:buAutoNum type="arabicPeriod"/>
            </a:pPr>
            <a:r>
              <a:rPr lang="en-ZA" dirty="0" smtClean="0">
                <a:solidFill>
                  <a:srgbClr val="FF0000"/>
                </a:solidFill>
                <a:latin typeface="Aharoni" pitchFamily="2" charset="-79"/>
                <a:cs typeface="Aharoni" pitchFamily="2" charset="-79"/>
              </a:rPr>
              <a:t>GREETERS-DOOR MINISTRY-WELCOME DESK MINISTRY</a:t>
            </a:r>
            <a:endParaRPr lang="en-ZA" dirty="0">
              <a:solidFill>
                <a:srgbClr val="FF0000"/>
              </a:solidFill>
              <a:latin typeface="Aharoni" pitchFamily="2" charset="-79"/>
              <a:cs typeface="Aharoni" pitchFamily="2" charset="-79"/>
            </a:endParaRPr>
          </a:p>
        </p:txBody>
      </p:sp>
    </p:spTree>
  </p:cSld>
  <p:clrMapOvr>
    <a:masterClrMapping/>
  </p:clrMapOvr>
  <p:transition>
    <p:wipe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solidFill>
                  <a:srgbClr val="FF0000"/>
                </a:solidFill>
                <a:latin typeface="Algerian" pitchFamily="82" charset="0"/>
              </a:rPr>
              <a:t>THE SIX MOST IMPORTANT OFFICERS OF THE S/SCHL</a:t>
            </a:r>
            <a:endParaRPr lang="en-ZA" dirty="0">
              <a:solidFill>
                <a:srgbClr val="FF0000"/>
              </a:solidFill>
              <a:latin typeface="Algerian" pitchFamily="82" charset="0"/>
            </a:endParaRPr>
          </a:p>
        </p:txBody>
      </p:sp>
      <p:sp>
        <p:nvSpPr>
          <p:cNvPr id="3" name="Content Placeholder 2"/>
          <p:cNvSpPr>
            <a:spLocks noGrp="1"/>
          </p:cNvSpPr>
          <p:nvPr>
            <p:ph idx="1"/>
          </p:nvPr>
        </p:nvSpPr>
        <p:spPr/>
        <p:txBody>
          <a:bodyPr>
            <a:normAutofit fontScale="85000" lnSpcReduction="10000"/>
          </a:bodyPr>
          <a:lstStyle/>
          <a:p>
            <a:pPr marL="514350" indent="-514350">
              <a:buFont typeface="+mj-lt"/>
              <a:buAutoNum type="arabicPeriod"/>
            </a:pPr>
            <a:r>
              <a:rPr lang="en-ZA" dirty="0" smtClean="0">
                <a:latin typeface="Aharoni" pitchFamily="2" charset="-79"/>
                <a:cs typeface="Aharoni" pitchFamily="2" charset="-79"/>
              </a:rPr>
              <a:t>THE FRONT OFFICE-I</a:t>
            </a:r>
            <a:r>
              <a:rPr lang="en-ZA" sz="2800" dirty="0" smtClean="0">
                <a:latin typeface="Aharoni" pitchFamily="2" charset="-79"/>
                <a:cs typeface="Aharoni" pitchFamily="2" charset="-79"/>
              </a:rPr>
              <a:t>N THE HOSPITALITY INDUSTRY, THE FRONT OFFICE, IS CONSIDERED TO BE THE HEART OF THE HOTEL. THE FRONT OFFICE IS THE GUESTS FIRST POINT OF CONTACT WITH THE HOTEL. THEREFORE GUESTS SEE THE FRONT OFFICE AS THEIR CONTACT POINT TO THE HOTEL, SO MUCH THAT THE BIGGER PICTURE OF THAT PARTICULAR HOTEL WILL BE DRAWN FROM THEIR FIRST CONTACT POINT. NEGATIVE OR POSITIVE PERCEPTION.</a:t>
            </a:r>
          </a:p>
          <a:p>
            <a:pPr marL="514350" indent="-514350">
              <a:buNone/>
            </a:pPr>
            <a:r>
              <a:rPr lang="en-ZA" sz="2800" dirty="0" smtClean="0">
                <a:latin typeface="Aharoni" pitchFamily="2" charset="-79"/>
                <a:cs typeface="Aharoni" pitchFamily="2" charset="-79"/>
              </a:rPr>
              <a:t>     IN THE ADVENTIST CHURCH, THE SABBATH SCHOOL IS THE GUESTS FIRST POINT OF CONTACT WITH THE CHURCH, HENCE SABBATH SCHOOL IS CONSIDERED TO BE THE HEART OF THE CHURCH</a:t>
            </a:r>
            <a:endParaRPr lang="en-ZA" dirty="0">
              <a:latin typeface="Aharoni" pitchFamily="2" charset="-79"/>
              <a:cs typeface="Aharoni" pitchFamily="2" charset="-79"/>
            </a:endParaRPr>
          </a:p>
        </p:txBody>
      </p:sp>
    </p:spTree>
  </p:cSld>
  <p:clrMapOvr>
    <a:masterClrMapping/>
  </p:clrMapOvr>
  <p:transition>
    <p:wheel spokes="2"/>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5400" dirty="0" smtClean="0">
                <a:solidFill>
                  <a:srgbClr val="C00000"/>
                </a:solidFill>
                <a:latin typeface="Algerian" pitchFamily="82" charset="0"/>
              </a:rPr>
              <a:t>THE </a:t>
            </a:r>
            <a:r>
              <a:rPr lang="en-ZA" sz="5400" dirty="0" err="1" smtClean="0">
                <a:solidFill>
                  <a:srgbClr val="C00000"/>
                </a:solidFill>
                <a:latin typeface="Algerian" pitchFamily="82" charset="0"/>
              </a:rPr>
              <a:t>GrEETERS</a:t>
            </a:r>
            <a:r>
              <a:rPr lang="en-ZA" sz="5400" dirty="0" smtClean="0">
                <a:solidFill>
                  <a:srgbClr val="C00000"/>
                </a:solidFill>
                <a:latin typeface="Algerian" pitchFamily="82" charset="0"/>
              </a:rPr>
              <a:t>/RECEPTIONIST</a:t>
            </a:r>
            <a:endParaRPr lang="en-ZA" sz="5400" dirty="0">
              <a:solidFill>
                <a:srgbClr val="C00000"/>
              </a:solidFill>
              <a:latin typeface="Algerian" pitchFamily="82" charset="0"/>
            </a:endParaRPr>
          </a:p>
        </p:txBody>
      </p:sp>
      <p:sp>
        <p:nvSpPr>
          <p:cNvPr id="3" name="Content Placeholder 2"/>
          <p:cNvSpPr>
            <a:spLocks noGrp="1"/>
          </p:cNvSpPr>
          <p:nvPr>
            <p:ph idx="1"/>
          </p:nvPr>
        </p:nvSpPr>
        <p:spPr/>
        <p:txBody>
          <a:bodyPr>
            <a:normAutofit fontScale="92500"/>
          </a:bodyPr>
          <a:lstStyle/>
          <a:p>
            <a:r>
              <a:rPr lang="en-ZA" sz="2400" dirty="0" smtClean="0">
                <a:solidFill>
                  <a:srgbClr val="FF0000"/>
                </a:solidFill>
                <a:latin typeface="Aharoni" pitchFamily="2" charset="-79"/>
                <a:cs typeface="Aharoni" pitchFamily="2" charset="-79"/>
              </a:rPr>
              <a:t>If any one in your local church needs to be </a:t>
            </a:r>
            <a:r>
              <a:rPr lang="en-ZA" sz="2400" dirty="0" smtClean="0">
                <a:latin typeface="Aharoni" pitchFamily="2" charset="-79"/>
                <a:cs typeface="Aharoni" pitchFamily="2" charset="-79"/>
              </a:rPr>
              <a:t>HIGHLY</a:t>
            </a:r>
            <a:r>
              <a:rPr lang="en-ZA" sz="2400" dirty="0" smtClean="0">
                <a:solidFill>
                  <a:srgbClr val="FF0000"/>
                </a:solidFill>
                <a:latin typeface="Aharoni" pitchFamily="2" charset="-79"/>
                <a:cs typeface="Aharoni" pitchFamily="2" charset="-79"/>
              </a:rPr>
              <a:t> </a:t>
            </a:r>
            <a:r>
              <a:rPr lang="en-ZA" sz="2400" dirty="0" err="1" smtClean="0">
                <a:solidFill>
                  <a:srgbClr val="FF0000"/>
                </a:solidFill>
                <a:latin typeface="Aharoni" pitchFamily="2" charset="-79"/>
                <a:cs typeface="Aharoni" pitchFamily="2" charset="-79"/>
              </a:rPr>
              <a:t>trained,expert</a:t>
            </a:r>
            <a:r>
              <a:rPr lang="en-ZA" sz="2400" dirty="0" smtClean="0">
                <a:solidFill>
                  <a:srgbClr val="FF0000"/>
                </a:solidFill>
                <a:latin typeface="Aharoni" pitchFamily="2" charset="-79"/>
                <a:cs typeface="Aharoni" pitchFamily="2" charset="-79"/>
              </a:rPr>
              <a:t>, and knowledgeable, it is the team of greeters. But unfortunately, in most of the </a:t>
            </a:r>
            <a:r>
              <a:rPr lang="en-ZA" sz="2400" dirty="0" err="1" smtClean="0">
                <a:solidFill>
                  <a:srgbClr val="FF0000"/>
                </a:solidFill>
                <a:latin typeface="Aharoni" pitchFamily="2" charset="-79"/>
                <a:cs typeface="Aharoni" pitchFamily="2" charset="-79"/>
              </a:rPr>
              <a:t>adventist</a:t>
            </a:r>
            <a:r>
              <a:rPr lang="en-ZA" sz="2400" dirty="0" smtClean="0">
                <a:solidFill>
                  <a:srgbClr val="FF0000"/>
                </a:solidFill>
                <a:latin typeface="Aharoni" pitchFamily="2" charset="-79"/>
                <a:cs typeface="Aharoni" pitchFamily="2" charset="-79"/>
              </a:rPr>
              <a:t> churches, the greeters(</a:t>
            </a:r>
            <a:r>
              <a:rPr lang="en-ZA" sz="2400" dirty="0" err="1" smtClean="0">
                <a:solidFill>
                  <a:srgbClr val="FF0000"/>
                </a:solidFill>
                <a:latin typeface="Aharoni" pitchFamily="2" charset="-79"/>
                <a:cs typeface="Aharoni" pitchFamily="2" charset="-79"/>
              </a:rPr>
              <a:t>urshers</a:t>
            </a:r>
            <a:r>
              <a:rPr lang="en-ZA" sz="2400" dirty="0" smtClean="0">
                <a:solidFill>
                  <a:srgbClr val="FF0000"/>
                </a:solidFill>
                <a:latin typeface="Aharoni" pitchFamily="2" charset="-79"/>
                <a:cs typeface="Aharoni" pitchFamily="2" charset="-79"/>
              </a:rPr>
              <a:t>) are </a:t>
            </a:r>
            <a:r>
              <a:rPr lang="en-ZA" sz="2400" dirty="0" smtClean="0">
                <a:latin typeface="Aharoni" pitchFamily="2" charset="-79"/>
                <a:cs typeface="Aharoni" pitchFamily="2" charset="-79"/>
              </a:rPr>
              <a:t>JUST PEOPLE</a:t>
            </a:r>
            <a:r>
              <a:rPr lang="en-ZA" sz="2400" dirty="0" smtClean="0">
                <a:solidFill>
                  <a:srgbClr val="FF0000"/>
                </a:solidFill>
                <a:latin typeface="Aharoni" pitchFamily="2" charset="-79"/>
                <a:cs typeface="Aharoni" pitchFamily="2" charset="-79"/>
              </a:rPr>
              <a:t>, who happen to be willing to come early, or are willing to take up the job because no one else will.</a:t>
            </a:r>
          </a:p>
          <a:p>
            <a:r>
              <a:rPr lang="en-ZA" sz="2400" dirty="0" smtClean="0">
                <a:solidFill>
                  <a:srgbClr val="FF0000"/>
                </a:solidFill>
                <a:latin typeface="Aharoni" pitchFamily="2" charset="-79"/>
                <a:cs typeface="Aharoni" pitchFamily="2" charset="-79"/>
              </a:rPr>
              <a:t>Greeters need to learn to do two things;</a:t>
            </a:r>
          </a:p>
          <a:p>
            <a:pPr>
              <a:buFont typeface="Wingdings" pitchFamily="2" charset="2"/>
              <a:buChar char="Ø"/>
            </a:pPr>
            <a:r>
              <a:rPr lang="en-ZA" sz="2400" dirty="0" smtClean="0">
                <a:solidFill>
                  <a:srgbClr val="FF0000"/>
                </a:solidFill>
                <a:latin typeface="Aharoni" pitchFamily="2" charset="-79"/>
                <a:cs typeface="Aharoni" pitchFamily="2" charset="-79"/>
              </a:rPr>
              <a:t>Learn the names and faces of all regularly attending members, lest you embarrass your self.</a:t>
            </a:r>
          </a:p>
          <a:p>
            <a:pPr>
              <a:buFont typeface="Wingdings" pitchFamily="2" charset="2"/>
              <a:buChar char="Ø"/>
            </a:pPr>
            <a:r>
              <a:rPr lang="en-ZA" sz="2400" dirty="0" smtClean="0">
                <a:solidFill>
                  <a:srgbClr val="FF0000"/>
                </a:solidFill>
                <a:latin typeface="Aharoni" pitchFamily="2" charset="-79"/>
                <a:cs typeface="Aharoni" pitchFamily="2" charset="-79"/>
              </a:rPr>
              <a:t>Learn to say the right things; </a:t>
            </a:r>
            <a:r>
              <a:rPr lang="en-ZA" sz="2400" dirty="0" err="1" smtClean="0">
                <a:solidFill>
                  <a:srgbClr val="FF0000"/>
                </a:solidFill>
                <a:latin typeface="Aharoni" pitchFamily="2" charset="-79"/>
                <a:cs typeface="Aharoni" pitchFamily="2" charset="-79"/>
              </a:rPr>
              <a:t>ie</a:t>
            </a:r>
            <a:r>
              <a:rPr lang="en-ZA" sz="2400" dirty="0" smtClean="0">
                <a:solidFill>
                  <a:srgbClr val="FF0000"/>
                </a:solidFill>
                <a:latin typeface="Aharoni" pitchFamily="2" charset="-79"/>
                <a:cs typeface="Aharoni" pitchFamily="2" charset="-79"/>
              </a:rPr>
              <a:t> you are late, and you cant go in now. Rather </a:t>
            </a:r>
            <a:r>
              <a:rPr lang="en-ZA" sz="2400" dirty="0" err="1" smtClean="0">
                <a:solidFill>
                  <a:srgbClr val="FF0000"/>
                </a:solidFill>
                <a:latin typeface="Aharoni" pitchFamily="2" charset="-79"/>
                <a:cs typeface="Aharoni" pitchFamily="2" charset="-79"/>
              </a:rPr>
              <a:t>say;</a:t>
            </a:r>
            <a:r>
              <a:rPr lang="en-ZA" sz="2400" dirty="0" err="1" smtClean="0">
                <a:solidFill>
                  <a:srgbClr val="002060"/>
                </a:solidFill>
                <a:latin typeface="Aharoni" pitchFamily="2" charset="-79"/>
                <a:cs typeface="Aharoni" pitchFamily="2" charset="-79"/>
              </a:rPr>
              <a:t>welcome</a:t>
            </a:r>
            <a:r>
              <a:rPr lang="en-ZA" sz="2400" dirty="0" smtClean="0">
                <a:solidFill>
                  <a:srgbClr val="002060"/>
                </a:solidFill>
                <a:latin typeface="Aharoni" pitchFamily="2" charset="-79"/>
                <a:cs typeface="Aharoni" pitchFamily="2" charset="-79"/>
              </a:rPr>
              <a:t>, but you may wait just for a while because the church is now praying.</a:t>
            </a:r>
            <a:endParaRPr lang="en-ZA" sz="2400" dirty="0">
              <a:solidFill>
                <a:srgbClr val="FF0000"/>
              </a:solidFill>
              <a:latin typeface="Aharoni" pitchFamily="2" charset="-79"/>
              <a:cs typeface="Aharoni" pitchFamily="2" charset="-79"/>
            </a:endParaRPr>
          </a:p>
        </p:txBody>
      </p:sp>
    </p:spTree>
  </p:cSld>
  <p:clrMapOvr>
    <a:masterClrMapping/>
  </p:clrMapOvr>
  <p:transition>
    <p:wheel spokes="8"/>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dirty="0" smtClean="0">
                <a:solidFill>
                  <a:srgbClr val="002060"/>
                </a:solidFill>
                <a:latin typeface="Algerian" pitchFamily="82" charset="0"/>
              </a:rPr>
              <a:t>Who walks in your church door?</a:t>
            </a:r>
            <a:endParaRPr lang="en-ZA" dirty="0">
              <a:solidFill>
                <a:srgbClr val="002060"/>
              </a:solidFill>
              <a:latin typeface="Algerian" pitchFamily="82" charset="0"/>
            </a:endParaRP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ZA" dirty="0" smtClean="0">
                <a:solidFill>
                  <a:srgbClr val="002060"/>
                </a:solidFill>
                <a:latin typeface="Aharoni" pitchFamily="2" charset="-79"/>
                <a:cs typeface="Aharoni" pitchFamily="2" charset="-79"/>
              </a:rPr>
              <a:t>Un churched people who for one reason or the other visit your church.</a:t>
            </a:r>
          </a:p>
          <a:p>
            <a:pPr marL="514350" indent="-514350">
              <a:buFont typeface="+mj-lt"/>
              <a:buAutoNum type="arabicPeriod"/>
            </a:pPr>
            <a:r>
              <a:rPr lang="en-ZA" dirty="0" smtClean="0">
                <a:solidFill>
                  <a:srgbClr val="002060"/>
                </a:solidFill>
                <a:latin typeface="Aharoni" pitchFamily="2" charset="-79"/>
                <a:cs typeface="Aharoni" pitchFamily="2" charset="-79"/>
              </a:rPr>
              <a:t>Adventists who attend very seldom.</a:t>
            </a:r>
          </a:p>
          <a:p>
            <a:pPr marL="514350" indent="-514350">
              <a:buFont typeface="+mj-lt"/>
              <a:buAutoNum type="arabicPeriod"/>
            </a:pPr>
            <a:r>
              <a:rPr lang="en-ZA" dirty="0" smtClean="0">
                <a:solidFill>
                  <a:srgbClr val="002060"/>
                </a:solidFill>
                <a:latin typeface="Aharoni" pitchFamily="2" charset="-79"/>
                <a:cs typeface="Aharoni" pitchFamily="2" charset="-79"/>
              </a:rPr>
              <a:t>Those brought to church by friends, relatives, work mates, and other </a:t>
            </a:r>
            <a:r>
              <a:rPr lang="en-ZA" dirty="0" err="1" smtClean="0">
                <a:solidFill>
                  <a:srgbClr val="002060"/>
                </a:solidFill>
                <a:latin typeface="Aharoni" pitchFamily="2" charset="-79"/>
                <a:cs typeface="Aharoni" pitchFamily="2" charset="-79"/>
              </a:rPr>
              <a:t>aquaintances</a:t>
            </a:r>
            <a:r>
              <a:rPr lang="en-ZA" dirty="0" smtClean="0">
                <a:solidFill>
                  <a:srgbClr val="002060"/>
                </a:solidFill>
                <a:latin typeface="Aharoni" pitchFamily="2" charset="-79"/>
                <a:cs typeface="Aharoni" pitchFamily="2" charset="-79"/>
              </a:rPr>
              <a:t>.</a:t>
            </a:r>
          </a:p>
          <a:p>
            <a:pPr marL="514350" indent="-514350">
              <a:buFont typeface="+mj-lt"/>
              <a:buAutoNum type="arabicPeriod"/>
            </a:pPr>
            <a:r>
              <a:rPr lang="en-ZA" dirty="0" smtClean="0">
                <a:solidFill>
                  <a:srgbClr val="002060"/>
                </a:solidFill>
                <a:latin typeface="Aharoni" pitchFamily="2" charset="-79"/>
                <a:cs typeface="Aharoni" pitchFamily="2" charset="-79"/>
              </a:rPr>
              <a:t>Adventists from out of town, or from other </a:t>
            </a:r>
            <a:r>
              <a:rPr lang="en-ZA" dirty="0" err="1" smtClean="0">
                <a:solidFill>
                  <a:srgbClr val="002060"/>
                </a:solidFill>
                <a:latin typeface="Aharoni" pitchFamily="2" charset="-79"/>
                <a:cs typeface="Aharoni" pitchFamily="2" charset="-79"/>
              </a:rPr>
              <a:t>adventist</a:t>
            </a:r>
            <a:r>
              <a:rPr lang="en-ZA" dirty="0" smtClean="0">
                <a:solidFill>
                  <a:srgbClr val="002060"/>
                </a:solidFill>
                <a:latin typeface="Aharoni" pitchFamily="2" charset="-79"/>
                <a:cs typeface="Aharoni" pitchFamily="2" charset="-79"/>
              </a:rPr>
              <a:t> churches.</a:t>
            </a:r>
          </a:p>
          <a:p>
            <a:pPr marL="514350" indent="-514350">
              <a:buFont typeface="Wingdings" pitchFamily="2" charset="2"/>
              <a:buChar char="Ø"/>
            </a:pPr>
            <a:r>
              <a:rPr lang="en-ZA" dirty="0" smtClean="0">
                <a:solidFill>
                  <a:srgbClr val="002060"/>
                </a:solidFill>
                <a:latin typeface="Aharoni" pitchFamily="2" charset="-79"/>
                <a:cs typeface="Aharoni" pitchFamily="2" charset="-79"/>
              </a:rPr>
              <a:t>Each of these groups has its own set of expectations, </a:t>
            </a:r>
            <a:r>
              <a:rPr lang="en-ZA" dirty="0" err="1" smtClean="0">
                <a:solidFill>
                  <a:srgbClr val="002060"/>
                </a:solidFill>
                <a:latin typeface="Aharoni" pitchFamily="2" charset="-79"/>
                <a:cs typeface="Aharoni" pitchFamily="2" charset="-79"/>
              </a:rPr>
              <a:t>fears,and</a:t>
            </a:r>
            <a:r>
              <a:rPr lang="en-ZA" dirty="0" smtClean="0">
                <a:solidFill>
                  <a:srgbClr val="002060"/>
                </a:solidFill>
                <a:latin typeface="Aharoni" pitchFamily="2" charset="-79"/>
                <a:cs typeface="Aharoni" pitchFamily="2" charset="-79"/>
              </a:rPr>
              <a:t> preconceived ideas.</a:t>
            </a:r>
            <a:endParaRPr lang="en-ZA" dirty="0">
              <a:solidFill>
                <a:srgbClr val="002060"/>
              </a:solidFill>
              <a:latin typeface="Aharoni" pitchFamily="2" charset="-79"/>
              <a:cs typeface="Aharoni" pitchFamily="2" charset="-79"/>
            </a:endParaRPr>
          </a:p>
        </p:txBody>
      </p:sp>
    </p:spTree>
  </p:cSld>
  <p:clrMapOvr>
    <a:masterClrMapping/>
  </p:clrMapOvr>
  <p:transition>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6600" dirty="0" smtClean="0">
                <a:solidFill>
                  <a:srgbClr val="C00000"/>
                </a:solidFill>
                <a:latin typeface="Algerian" pitchFamily="82" charset="0"/>
              </a:rPr>
              <a:t>What guests look for</a:t>
            </a:r>
            <a:endParaRPr lang="en-ZA" sz="6600" dirty="0">
              <a:solidFill>
                <a:srgbClr val="C00000"/>
              </a:solidFill>
              <a:latin typeface="Algerian" pitchFamily="82" charset="0"/>
            </a:endParaRPr>
          </a:p>
        </p:txBody>
      </p:sp>
      <p:sp>
        <p:nvSpPr>
          <p:cNvPr id="3" name="Content Placeholder 2"/>
          <p:cNvSpPr>
            <a:spLocks noGrp="1"/>
          </p:cNvSpPr>
          <p:nvPr>
            <p:ph idx="1"/>
          </p:nvPr>
        </p:nvSpPr>
        <p:spPr/>
        <p:txBody>
          <a:bodyPr>
            <a:normAutofit fontScale="85000" lnSpcReduction="20000"/>
          </a:bodyPr>
          <a:lstStyle/>
          <a:p>
            <a:endParaRPr lang="en-ZA" dirty="0" smtClean="0"/>
          </a:p>
          <a:p>
            <a:pPr marL="514350" indent="-514350">
              <a:buFont typeface="+mj-lt"/>
              <a:buAutoNum type="arabicPeriod"/>
            </a:pPr>
            <a:r>
              <a:rPr lang="en-ZA" dirty="0" smtClean="0">
                <a:solidFill>
                  <a:schemeClr val="accent2">
                    <a:lumMod val="75000"/>
                  </a:schemeClr>
                </a:solidFill>
                <a:latin typeface="Aharoni" pitchFamily="2" charset="-79"/>
                <a:cs typeface="Aharoni" pitchFamily="2" charset="-79"/>
              </a:rPr>
              <a:t>High levels of socialisation- this means that people look for a </a:t>
            </a:r>
            <a:r>
              <a:rPr lang="en-ZA" dirty="0" err="1" smtClean="0">
                <a:solidFill>
                  <a:schemeClr val="accent2">
                    <a:lumMod val="75000"/>
                  </a:schemeClr>
                </a:solidFill>
                <a:latin typeface="Aharoni" pitchFamily="2" charset="-79"/>
                <a:cs typeface="Aharoni" pitchFamily="2" charset="-79"/>
              </a:rPr>
              <a:t>warm,fuzzy</a:t>
            </a:r>
            <a:r>
              <a:rPr lang="en-ZA" dirty="0" smtClean="0">
                <a:solidFill>
                  <a:schemeClr val="accent2">
                    <a:lumMod val="75000"/>
                  </a:schemeClr>
                </a:solidFill>
                <a:latin typeface="Aharoni" pitchFamily="2" charset="-79"/>
                <a:cs typeface="Aharoni" pitchFamily="2" charset="-79"/>
              </a:rPr>
              <a:t> place to land; they are looking for the right kind of human contact;</a:t>
            </a:r>
          </a:p>
          <a:p>
            <a:pPr marL="514350" indent="-514350">
              <a:buFont typeface="+mj-lt"/>
              <a:buAutoNum type="arabicPeriod"/>
            </a:pPr>
            <a:r>
              <a:rPr lang="en-ZA" dirty="0" smtClean="0">
                <a:solidFill>
                  <a:schemeClr val="accent2">
                    <a:lumMod val="75000"/>
                  </a:schemeClr>
                </a:solidFill>
                <a:latin typeface="Aharoni" pitchFamily="2" charset="-79"/>
                <a:cs typeface="Aharoni" pitchFamily="2" charset="-79"/>
              </a:rPr>
              <a:t>They expect </a:t>
            </a:r>
            <a:r>
              <a:rPr lang="en-ZA" dirty="0" err="1" smtClean="0">
                <a:solidFill>
                  <a:schemeClr val="accent2">
                    <a:lumMod val="75000"/>
                  </a:schemeClr>
                </a:solidFill>
                <a:latin typeface="Aharoni" pitchFamily="2" charset="-79"/>
                <a:cs typeface="Aharoni" pitchFamily="2" charset="-79"/>
              </a:rPr>
              <a:t>courteaus</a:t>
            </a:r>
            <a:r>
              <a:rPr lang="en-ZA" dirty="0" smtClean="0">
                <a:solidFill>
                  <a:schemeClr val="accent2">
                    <a:lumMod val="75000"/>
                  </a:schemeClr>
                </a:solidFill>
                <a:latin typeface="Aharoni" pitchFamily="2" charset="-79"/>
                <a:cs typeface="Aharoni" pitchFamily="2" charset="-79"/>
              </a:rPr>
              <a:t> treatment;</a:t>
            </a:r>
          </a:p>
          <a:p>
            <a:pPr marL="514350" indent="-514350">
              <a:buFont typeface="+mj-lt"/>
              <a:buAutoNum type="arabicPeriod"/>
            </a:pPr>
            <a:r>
              <a:rPr lang="en-ZA" dirty="0" smtClean="0">
                <a:solidFill>
                  <a:schemeClr val="accent2">
                    <a:lumMod val="75000"/>
                  </a:schemeClr>
                </a:solidFill>
                <a:latin typeface="Aharoni" pitchFamily="2" charset="-79"/>
                <a:cs typeface="Aharoni" pitchFamily="2" charset="-79"/>
              </a:rPr>
              <a:t>They expect recognition of their </a:t>
            </a:r>
            <a:r>
              <a:rPr lang="en-ZA" dirty="0" err="1" smtClean="0">
                <a:solidFill>
                  <a:schemeClr val="accent2">
                    <a:lumMod val="75000"/>
                  </a:schemeClr>
                </a:solidFill>
                <a:latin typeface="Aharoni" pitchFamily="2" charset="-79"/>
                <a:cs typeface="Aharoni" pitchFamily="2" charset="-79"/>
              </a:rPr>
              <a:t>existance</a:t>
            </a:r>
            <a:r>
              <a:rPr lang="en-ZA" dirty="0" smtClean="0">
                <a:solidFill>
                  <a:schemeClr val="accent2">
                    <a:lumMod val="75000"/>
                  </a:schemeClr>
                </a:solidFill>
                <a:latin typeface="Aharoni" pitchFamily="2" charset="-79"/>
                <a:cs typeface="Aharoni" pitchFamily="2" charset="-79"/>
              </a:rPr>
              <a:t>;</a:t>
            </a:r>
          </a:p>
          <a:p>
            <a:pPr marL="514350" indent="-514350">
              <a:buFont typeface="+mj-lt"/>
              <a:buAutoNum type="arabicPeriod"/>
            </a:pPr>
            <a:r>
              <a:rPr lang="en-ZA" dirty="0" smtClean="0">
                <a:solidFill>
                  <a:schemeClr val="accent2">
                    <a:lumMod val="75000"/>
                  </a:schemeClr>
                </a:solidFill>
                <a:latin typeface="Aharoni" pitchFamily="2" charset="-79"/>
                <a:cs typeface="Aharoni" pitchFamily="2" charset="-79"/>
              </a:rPr>
              <a:t>They expect  verbal and body language that says; you are welcome and accepted.</a:t>
            </a:r>
          </a:p>
          <a:p>
            <a:pPr marL="514350" indent="-514350">
              <a:buFont typeface="+mj-lt"/>
              <a:buAutoNum type="arabicPeriod"/>
            </a:pPr>
            <a:r>
              <a:rPr lang="en-ZA" dirty="0" smtClean="0">
                <a:solidFill>
                  <a:schemeClr val="accent2">
                    <a:lumMod val="75000"/>
                  </a:schemeClr>
                </a:solidFill>
                <a:latin typeface="Aharoni" pitchFamily="2" charset="-79"/>
                <a:cs typeface="Aharoni" pitchFamily="2" charset="-79"/>
              </a:rPr>
              <a:t>They expect an attitude that </a:t>
            </a:r>
            <a:r>
              <a:rPr lang="en-ZA" dirty="0" err="1" smtClean="0">
                <a:solidFill>
                  <a:schemeClr val="accent2">
                    <a:lumMod val="75000"/>
                  </a:schemeClr>
                </a:solidFill>
                <a:latin typeface="Aharoni" pitchFamily="2" charset="-79"/>
                <a:cs typeface="Aharoni" pitchFamily="2" charset="-79"/>
              </a:rPr>
              <a:t>says;’’we</a:t>
            </a:r>
            <a:r>
              <a:rPr lang="en-ZA" dirty="0" smtClean="0">
                <a:solidFill>
                  <a:schemeClr val="accent2">
                    <a:lumMod val="75000"/>
                  </a:schemeClr>
                </a:solidFill>
                <a:latin typeface="Aharoni" pitchFamily="2" charset="-79"/>
                <a:cs typeface="Aharoni" pitchFamily="2" charset="-79"/>
              </a:rPr>
              <a:t>  want you here”</a:t>
            </a:r>
            <a:endParaRPr lang="en-ZA" dirty="0">
              <a:solidFill>
                <a:schemeClr val="accent2">
                  <a:lumMod val="75000"/>
                </a:schemeClr>
              </a:solidFill>
              <a:latin typeface="Aharoni" pitchFamily="2" charset="-79"/>
              <a:cs typeface="Aharoni" pitchFamily="2" charset="-79"/>
            </a:endParaRPr>
          </a:p>
        </p:txBody>
      </p:sp>
    </p:spTree>
  </p:cSld>
  <p:clrMapOvr>
    <a:masterClrMapping/>
  </p:clrMapOvr>
  <p:transition>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5400" dirty="0" smtClean="0">
                <a:solidFill>
                  <a:srgbClr val="FF0000"/>
                </a:solidFill>
                <a:latin typeface="Algerian" pitchFamily="82" charset="0"/>
              </a:rPr>
              <a:t>WHAT A FRIENDLY WINNING S/SCHOOL SHOULD DO</a:t>
            </a:r>
            <a:endParaRPr lang="en-ZA" sz="5400" dirty="0">
              <a:solidFill>
                <a:srgbClr val="FF0000"/>
              </a:solidFill>
              <a:latin typeface="Algerian" pitchFamily="82" charset="0"/>
            </a:endParaRP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ZA" dirty="0" smtClean="0">
                <a:solidFill>
                  <a:srgbClr val="002060"/>
                </a:solidFill>
                <a:latin typeface="Aharoni" pitchFamily="2" charset="-79"/>
                <a:cs typeface="Aharoni" pitchFamily="2" charset="-79"/>
              </a:rPr>
              <a:t>HAVE A GUEST BOOK</a:t>
            </a:r>
          </a:p>
          <a:p>
            <a:pPr marL="514350" indent="-514350">
              <a:buNone/>
            </a:pPr>
            <a:r>
              <a:rPr lang="en-ZA" dirty="0" smtClean="0">
                <a:solidFill>
                  <a:srgbClr val="FF0000"/>
                </a:solidFill>
                <a:latin typeface="Aharoni" pitchFamily="2" charset="-79"/>
                <a:cs typeface="Aharoni" pitchFamily="2" charset="-79"/>
              </a:rPr>
              <a:t>THE GUEST BOOK SHOULD ALWAYS BE OPEN TO THE CORRECT PAGE EARLY EVERY SABBATH MORNING FOR USE FOR THE FIRST GUESTS, WITH THE DATE ENTERED, AND A PEN OFFERED FOR THEIR USE.</a:t>
            </a:r>
          </a:p>
          <a:p>
            <a:pPr marL="514350" indent="-514350">
              <a:buNone/>
            </a:pPr>
            <a:r>
              <a:rPr lang="en-ZA" dirty="0" smtClean="0">
                <a:solidFill>
                  <a:srgbClr val="FF0000"/>
                </a:solidFill>
                <a:latin typeface="Aharoni" pitchFamily="2" charset="-79"/>
                <a:cs typeface="Aharoni" pitchFamily="2" charset="-79"/>
              </a:rPr>
              <a:t>THEIR PHYSICAL ADDRESS,CELL </a:t>
            </a:r>
            <a:r>
              <a:rPr lang="en-ZA" dirty="0" err="1" smtClean="0">
                <a:solidFill>
                  <a:srgbClr val="FF0000"/>
                </a:solidFill>
                <a:latin typeface="Aharoni" pitchFamily="2" charset="-79"/>
                <a:cs typeface="Aharoni" pitchFamily="2" charset="-79"/>
              </a:rPr>
              <a:t>No,s</a:t>
            </a:r>
            <a:r>
              <a:rPr lang="en-ZA" dirty="0" smtClean="0">
                <a:solidFill>
                  <a:srgbClr val="FF0000"/>
                </a:solidFill>
                <a:latin typeface="Aharoni" pitchFamily="2" charset="-79"/>
                <a:cs typeface="Aharoni" pitchFamily="2" charset="-79"/>
              </a:rPr>
              <a:t> WHEN THEY INTEND TO GO BACK etc</a:t>
            </a:r>
            <a:endParaRPr lang="en-ZA" dirty="0">
              <a:solidFill>
                <a:srgbClr val="FF0000"/>
              </a:solidFill>
              <a:latin typeface="Aharoni" pitchFamily="2" charset="-79"/>
              <a:cs typeface="Aharoni" pitchFamily="2" charset="-79"/>
            </a:endParaRPr>
          </a:p>
        </p:txBody>
      </p:sp>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4000" dirty="0" smtClean="0">
                <a:solidFill>
                  <a:srgbClr val="C00000"/>
                </a:solidFill>
                <a:latin typeface="Algerian" pitchFamily="82" charset="0"/>
              </a:rPr>
              <a:t>Do’s &amp; </a:t>
            </a:r>
            <a:r>
              <a:rPr lang="en-ZA" sz="4000" dirty="0" err="1" smtClean="0">
                <a:solidFill>
                  <a:srgbClr val="C00000"/>
                </a:solidFill>
                <a:latin typeface="Algerian" pitchFamily="82" charset="0"/>
              </a:rPr>
              <a:t>dont’s</a:t>
            </a:r>
            <a:r>
              <a:rPr lang="en-ZA" sz="4000" dirty="0" smtClean="0">
                <a:solidFill>
                  <a:srgbClr val="C00000"/>
                </a:solidFill>
                <a:latin typeface="Algerian" pitchFamily="82" charset="0"/>
              </a:rPr>
              <a:t> in a </a:t>
            </a:r>
            <a:r>
              <a:rPr lang="en-ZA" sz="4000" dirty="0" err="1" smtClean="0">
                <a:solidFill>
                  <a:srgbClr val="C00000"/>
                </a:solidFill>
                <a:latin typeface="Algerian" pitchFamily="82" charset="0"/>
              </a:rPr>
              <a:t>freindly</a:t>
            </a:r>
            <a:r>
              <a:rPr lang="en-ZA" sz="4000" dirty="0" smtClean="0">
                <a:solidFill>
                  <a:srgbClr val="C00000"/>
                </a:solidFill>
                <a:latin typeface="Algerian" pitchFamily="82" charset="0"/>
              </a:rPr>
              <a:t> winning s/school</a:t>
            </a:r>
            <a:endParaRPr lang="en-ZA" sz="4000" dirty="0">
              <a:solidFill>
                <a:srgbClr val="C00000"/>
              </a:solidFill>
              <a:latin typeface="Algerian" pitchFamily="82" charset="0"/>
            </a:endParaRPr>
          </a:p>
        </p:txBody>
      </p:sp>
      <p:sp>
        <p:nvSpPr>
          <p:cNvPr id="3" name="Content Placeholder 2"/>
          <p:cNvSpPr>
            <a:spLocks noGrp="1"/>
          </p:cNvSpPr>
          <p:nvPr>
            <p:ph idx="1"/>
          </p:nvPr>
        </p:nvSpPr>
        <p:spPr/>
        <p:txBody>
          <a:bodyPr>
            <a:normAutofit fontScale="62500" lnSpcReduction="20000"/>
          </a:bodyPr>
          <a:lstStyle/>
          <a:p>
            <a:pPr marL="514350" indent="-514350">
              <a:buFont typeface="+mj-lt"/>
              <a:buAutoNum type="arabicPeriod"/>
            </a:pPr>
            <a:r>
              <a:rPr lang="en-ZA" dirty="0" smtClean="0">
                <a:latin typeface="Aharoni" pitchFamily="2" charset="-79"/>
                <a:cs typeface="Aharoni" pitchFamily="2" charset="-79"/>
              </a:rPr>
              <a:t>DO WEAR A NEAT RIBBON,BADGE OR FLOWER TO INDICATE YOUR OFFICE</a:t>
            </a:r>
          </a:p>
          <a:p>
            <a:pPr marL="514350" indent="-514350">
              <a:buFont typeface="+mj-lt"/>
              <a:buAutoNum type="arabicPeriod"/>
            </a:pPr>
            <a:r>
              <a:rPr lang="en-ZA" dirty="0" smtClean="0">
                <a:latin typeface="Aharoni" pitchFamily="2" charset="-79"/>
                <a:cs typeface="Aharoni" pitchFamily="2" charset="-79"/>
              </a:rPr>
              <a:t>DO WEAR A WINSOME CHRISTIAN SMILE;</a:t>
            </a:r>
          </a:p>
          <a:p>
            <a:pPr marL="514350" indent="-514350">
              <a:buFont typeface="+mj-lt"/>
              <a:buAutoNum type="arabicPeriod"/>
            </a:pPr>
            <a:r>
              <a:rPr lang="en-ZA" dirty="0" smtClean="0">
                <a:latin typeface="Aharoni" pitchFamily="2" charset="-79"/>
                <a:cs typeface="Aharoni" pitchFamily="2" charset="-79"/>
              </a:rPr>
              <a:t>DO SPOT VISITORS QUIKLY SO THAT NO ONE ENTERS WONDERING WHERE TO GO;</a:t>
            </a:r>
          </a:p>
          <a:p>
            <a:pPr marL="514350" indent="-514350">
              <a:buFont typeface="+mj-lt"/>
              <a:buAutoNum type="arabicPeriod"/>
            </a:pPr>
            <a:r>
              <a:rPr lang="en-ZA" dirty="0" smtClean="0">
                <a:latin typeface="Aharoni" pitchFamily="2" charset="-79"/>
                <a:cs typeface="Aharoni" pitchFamily="2" charset="-79"/>
              </a:rPr>
              <a:t>DO NOT BE ABSENT FROM YOUR POST OF DUTY WITHOUT NOTIFYING THE LEADER RESPONSIBLE;</a:t>
            </a:r>
          </a:p>
          <a:p>
            <a:pPr marL="514350" indent="-514350">
              <a:buFont typeface="+mj-lt"/>
              <a:buAutoNum type="arabicPeriod"/>
            </a:pPr>
            <a:r>
              <a:rPr lang="en-ZA" dirty="0" smtClean="0">
                <a:latin typeface="Aharoni" pitchFamily="2" charset="-79"/>
                <a:cs typeface="Aharoni" pitchFamily="2" charset="-79"/>
              </a:rPr>
              <a:t>DO NOT IGNORE THE CHILDREN WHO COME WITH THE VISITORS;</a:t>
            </a:r>
          </a:p>
          <a:p>
            <a:pPr marL="514350" indent="-514350">
              <a:buFont typeface="+mj-lt"/>
              <a:buAutoNum type="arabicPeriod"/>
            </a:pPr>
            <a:r>
              <a:rPr lang="en-ZA" dirty="0" smtClean="0">
                <a:latin typeface="Aharoni" pitchFamily="2" charset="-79"/>
                <a:cs typeface="Aharoni" pitchFamily="2" charset="-79"/>
              </a:rPr>
              <a:t>DO NOT GET INVOLVED IN CONVERSATION SO THE VISITORS ARE NOT NOTICED</a:t>
            </a:r>
            <a:r>
              <a:rPr lang="en-ZA" dirty="0" smtClean="0">
                <a:latin typeface="Aharoni" pitchFamily="2" charset="-79"/>
                <a:cs typeface="Aharoni" pitchFamily="2" charset="-79"/>
              </a:rPr>
              <a:t>.</a:t>
            </a:r>
          </a:p>
          <a:p>
            <a:pPr marL="514350" indent="-514350">
              <a:buFont typeface="+mj-lt"/>
              <a:buAutoNum type="arabicPeriod"/>
            </a:pPr>
            <a:r>
              <a:rPr lang="en-ZA" dirty="0" smtClean="0">
                <a:latin typeface="Aharoni" pitchFamily="2" charset="-79"/>
                <a:cs typeface="Aharoni" pitchFamily="2" charset="-79"/>
              </a:rPr>
              <a:t>DO NOT COMBINE CLASSES,NO MATTER WHAT FUNCTION. THIS CAN ONLY BE DONE;</a:t>
            </a:r>
          </a:p>
          <a:p>
            <a:pPr marL="514350" indent="-514350">
              <a:buFont typeface="+mj-lt"/>
              <a:buAutoNum type="alphaLcPeriod"/>
            </a:pPr>
            <a:r>
              <a:rPr lang="en-ZA" dirty="0" smtClean="0">
                <a:latin typeface="Aharoni" pitchFamily="2" charset="-79"/>
                <a:cs typeface="Aharoni" pitchFamily="2" charset="-79"/>
              </a:rPr>
              <a:t>WHEN IT IS RAINING</a:t>
            </a:r>
          </a:p>
          <a:p>
            <a:pPr marL="514350" indent="-514350">
              <a:buFont typeface="+mj-lt"/>
              <a:buAutoNum type="alphaLcPeriod"/>
            </a:pPr>
            <a:r>
              <a:rPr lang="en-ZA" smtClean="0">
                <a:latin typeface="Aharoni" pitchFamily="2" charset="-79"/>
                <a:cs typeface="Aharoni" pitchFamily="2" charset="-79"/>
              </a:rPr>
              <a:t>A BIG GATHERING SUCH AS DISTRICT/CITY CRUSADE</a:t>
            </a:r>
            <a:endParaRPr lang="en-ZA" dirty="0">
              <a:latin typeface="Aharoni" pitchFamily="2" charset="-79"/>
              <a:cs typeface="Aharoni" pitchFamily="2" charset="-79"/>
            </a:endParaRPr>
          </a:p>
        </p:txBody>
      </p:sp>
    </p:spTree>
  </p:cSld>
  <p:clrMapOvr>
    <a:masterClrMapping/>
  </p:clrMapOvr>
  <p:transition>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ZA" sz="8800" dirty="0" smtClean="0">
                <a:solidFill>
                  <a:srgbClr val="C00000"/>
                </a:solidFill>
                <a:latin typeface="Algerian" pitchFamily="82" charset="0"/>
              </a:rPr>
              <a:t>WHAT IS IT?</a:t>
            </a:r>
            <a:endParaRPr lang="en-ZA" sz="8800" dirty="0">
              <a:solidFill>
                <a:srgbClr val="C00000"/>
              </a:solidFill>
              <a:latin typeface="Algerian" pitchFamily="82" charset="0"/>
            </a:endParaRPr>
          </a:p>
        </p:txBody>
      </p:sp>
      <p:sp>
        <p:nvSpPr>
          <p:cNvPr id="6" name="Content Placeholder 5"/>
          <p:cNvSpPr>
            <a:spLocks noGrp="1"/>
          </p:cNvSpPr>
          <p:nvPr>
            <p:ph idx="1"/>
          </p:nvPr>
        </p:nvSpPr>
        <p:spPr/>
        <p:txBody>
          <a:bodyPr>
            <a:normAutofit fontScale="70000" lnSpcReduction="20000"/>
          </a:bodyPr>
          <a:lstStyle/>
          <a:p>
            <a:r>
              <a:rPr lang="en-ZA" sz="4400" dirty="0" smtClean="0">
                <a:latin typeface="Aharoni" pitchFamily="2" charset="-79"/>
                <a:cs typeface="Aharoni" pitchFamily="2" charset="-79"/>
              </a:rPr>
              <a:t>THE SABBATH SCHOOL IS THE PRIMARY RELIGIOUS EDUCATION PROGRAM OF THE CHURCH,WHOSE MAIN OBJECTIVE IS TO </a:t>
            </a:r>
            <a:r>
              <a:rPr lang="en-ZA" sz="4400" dirty="0" smtClean="0">
                <a:solidFill>
                  <a:srgbClr val="0070C0"/>
                </a:solidFill>
                <a:latin typeface="Aharoni" pitchFamily="2" charset="-79"/>
                <a:cs typeface="Aharoni" pitchFamily="2" charset="-79"/>
              </a:rPr>
              <a:t>WIN</a:t>
            </a:r>
            <a:r>
              <a:rPr lang="en-ZA" sz="4400" dirty="0" smtClean="0">
                <a:solidFill>
                  <a:srgbClr val="FF0000"/>
                </a:solidFill>
                <a:latin typeface="Aharoni" pitchFamily="2" charset="-79"/>
                <a:cs typeface="Aharoni" pitchFamily="2" charset="-79"/>
              </a:rPr>
              <a:t>-That is Evangelism-HAGAI VENTURE,TO </a:t>
            </a:r>
            <a:r>
              <a:rPr lang="en-ZA" sz="4400" dirty="0" smtClean="0">
                <a:solidFill>
                  <a:srgbClr val="0070C0"/>
                </a:solidFill>
                <a:latin typeface="Aharoni" pitchFamily="2" charset="-79"/>
                <a:cs typeface="Aharoni" pitchFamily="2" charset="-79"/>
              </a:rPr>
              <a:t>HOLD</a:t>
            </a:r>
            <a:r>
              <a:rPr lang="en-ZA" sz="4400" dirty="0" smtClean="0">
                <a:solidFill>
                  <a:srgbClr val="FF0000"/>
                </a:solidFill>
                <a:latin typeface="Aharoni" pitchFamily="2" charset="-79"/>
                <a:cs typeface="Aharoni" pitchFamily="2" charset="-79"/>
              </a:rPr>
              <a:t>-That is Stewardship-HEZEKIAH OPERATION</a:t>
            </a:r>
            <a:r>
              <a:rPr lang="en-ZA" sz="4400" dirty="0" smtClean="0">
                <a:latin typeface="Aharoni" pitchFamily="2" charset="-79"/>
                <a:cs typeface="Aharoni" pitchFamily="2" charset="-79"/>
              </a:rPr>
              <a:t>,AND </a:t>
            </a:r>
            <a:r>
              <a:rPr lang="en-ZA" sz="4400" dirty="0" smtClean="0">
                <a:solidFill>
                  <a:srgbClr val="FF0000"/>
                </a:solidFill>
                <a:latin typeface="Aharoni" pitchFamily="2" charset="-79"/>
                <a:cs typeface="Aharoni" pitchFamily="2" charset="-79"/>
              </a:rPr>
              <a:t>TO </a:t>
            </a:r>
            <a:r>
              <a:rPr lang="en-ZA" sz="4400" dirty="0" smtClean="0">
                <a:solidFill>
                  <a:srgbClr val="0070C0"/>
                </a:solidFill>
                <a:latin typeface="Aharoni" pitchFamily="2" charset="-79"/>
                <a:cs typeface="Aharoni" pitchFamily="2" charset="-79"/>
              </a:rPr>
              <a:t>TRIAN</a:t>
            </a:r>
            <a:r>
              <a:rPr lang="en-ZA" sz="4400" dirty="0" smtClean="0">
                <a:solidFill>
                  <a:srgbClr val="FF0000"/>
                </a:solidFill>
                <a:latin typeface="Aharoni" pitchFamily="2" charset="-79"/>
                <a:cs typeface="Aharoni" pitchFamily="2" charset="-79"/>
              </a:rPr>
              <a:t>-</a:t>
            </a:r>
            <a:r>
              <a:rPr lang="en-ZA" sz="4400" dirty="0" smtClean="0">
                <a:latin typeface="Aharoni" pitchFamily="2" charset="-79"/>
                <a:cs typeface="Aharoni" pitchFamily="2" charset="-79"/>
              </a:rPr>
              <a:t> FOR JESUS CHRIST-</a:t>
            </a:r>
            <a:r>
              <a:rPr lang="en-ZA" sz="4400" dirty="0" smtClean="0">
                <a:solidFill>
                  <a:srgbClr val="FF0000"/>
                </a:solidFill>
                <a:latin typeface="Aharoni" pitchFamily="2" charset="-79"/>
                <a:cs typeface="Aharoni" pitchFamily="2" charset="-79"/>
              </a:rPr>
              <a:t>MEN,WOMEN,YOUTH,BOYS AND GIRLS, IN ALL THE WORLD-THAT IS PAULS METHOD</a:t>
            </a:r>
            <a:endParaRPr lang="en-ZA" sz="4400" dirty="0">
              <a:latin typeface="Aharoni" pitchFamily="2" charset="-79"/>
              <a:cs typeface="Aharoni" pitchFamily="2" charset="-79"/>
            </a:endParaRPr>
          </a:p>
        </p:txBody>
      </p:sp>
    </p:spTree>
  </p:cSld>
  <p:clrMapOvr>
    <a:masterClrMapping/>
  </p:clrMapOvr>
  <p:transition>
    <p:wheel spokes="8"/>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5400" dirty="0" smtClean="0">
                <a:solidFill>
                  <a:srgbClr val="C00000"/>
                </a:solidFill>
                <a:latin typeface="Algerian" pitchFamily="82" charset="0"/>
              </a:rPr>
              <a:t>A FREINDLY WINNING SMILE</a:t>
            </a:r>
            <a:endParaRPr lang="en-ZA" sz="5400" dirty="0">
              <a:solidFill>
                <a:srgbClr val="C00000"/>
              </a:solidFill>
              <a:latin typeface="Algerian" pitchFamily="82" charset="0"/>
            </a:endParaRPr>
          </a:p>
        </p:txBody>
      </p:sp>
      <p:pic>
        <p:nvPicPr>
          <p:cNvPr id="4" name="Picture 5" descr="07-105%_2A01"/>
          <p:cNvPicPr>
            <a:picLocks noGrp="1" noChangeAspect="1" noChangeArrowheads="1"/>
          </p:cNvPicPr>
          <p:nvPr>
            <p:ph idx="1"/>
          </p:nvPr>
        </p:nvPicPr>
        <p:blipFill>
          <a:blip r:embed="rId2"/>
          <a:srcRect/>
          <a:stretch>
            <a:fillRect/>
          </a:stretch>
        </p:blipFill>
        <p:spPr bwMode="auto">
          <a:xfrm>
            <a:off x="1" y="1357298"/>
            <a:ext cx="9144000" cy="5500702"/>
          </a:xfrm>
          <a:prstGeom prst="rect">
            <a:avLst/>
          </a:prstGeom>
          <a:noFill/>
          <a:ln w="9525">
            <a:noFill/>
            <a:miter lim="800000"/>
            <a:headEnd/>
            <a:tailEnd/>
          </a:ln>
          <a:effectLst/>
        </p:spPr>
      </p:pic>
    </p:spTree>
  </p:cSld>
  <p:clrMapOvr>
    <a:masterClrMapping/>
  </p:clrMapOvr>
  <p:transition>
    <p:newsfla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800" dirty="0" smtClean="0">
                <a:solidFill>
                  <a:srgbClr val="C00000"/>
                </a:solidFill>
                <a:latin typeface="Algerian" pitchFamily="82" charset="0"/>
              </a:rPr>
              <a:t>SOME BE’S TO REMEMBER</a:t>
            </a:r>
            <a:endParaRPr lang="en-ZA" sz="4800" dirty="0">
              <a:solidFill>
                <a:srgbClr val="C00000"/>
              </a:solidFill>
              <a:latin typeface="Algerian" pitchFamily="82" charset="0"/>
            </a:endParaRPr>
          </a:p>
        </p:txBody>
      </p:sp>
      <p:sp>
        <p:nvSpPr>
          <p:cNvPr id="3" name="Content Placeholder 2"/>
          <p:cNvSpPr>
            <a:spLocks noGrp="1"/>
          </p:cNvSpPr>
          <p:nvPr>
            <p:ph idx="1"/>
          </p:nvPr>
        </p:nvSpPr>
        <p:spPr/>
        <p:txBody>
          <a:bodyPr>
            <a:normAutofit fontScale="85000" lnSpcReduction="10000"/>
          </a:bodyPr>
          <a:lstStyle/>
          <a:p>
            <a:pPr marL="571500" indent="-571500">
              <a:buFont typeface="+mj-lt"/>
              <a:buAutoNum type="romanUcPeriod"/>
            </a:pPr>
            <a:r>
              <a:rPr lang="en-ZA" dirty="0" smtClean="0">
                <a:latin typeface="Aharoni" pitchFamily="2" charset="-79"/>
                <a:cs typeface="Aharoni" pitchFamily="2" charset="-79"/>
              </a:rPr>
              <a:t>BE EARLY-YOU SHOULD BE FIRST ALWAYS;</a:t>
            </a:r>
          </a:p>
          <a:p>
            <a:pPr marL="571500" indent="-571500">
              <a:buFont typeface="+mj-lt"/>
              <a:buAutoNum type="romanUcPeriod"/>
            </a:pPr>
            <a:r>
              <a:rPr lang="en-ZA" dirty="0" smtClean="0">
                <a:latin typeface="Aharoni" pitchFamily="2" charset="-79"/>
                <a:cs typeface="Aharoni" pitchFamily="2" charset="-79"/>
              </a:rPr>
              <a:t>BE PLEASANT- LIGHT UP YOUR CONTENANCE;</a:t>
            </a:r>
          </a:p>
          <a:p>
            <a:pPr marL="571500" indent="-571500">
              <a:buFont typeface="+mj-lt"/>
              <a:buAutoNum type="romanUcPeriod"/>
            </a:pPr>
            <a:r>
              <a:rPr lang="en-ZA" dirty="0" smtClean="0">
                <a:latin typeface="Aharoni" pitchFamily="2" charset="-79"/>
                <a:cs typeface="Aharoni" pitchFamily="2" charset="-79"/>
              </a:rPr>
              <a:t>BE CHEEFUL- A CHRISTIAN SHOULD ALWAYS BE CHEERFUL;</a:t>
            </a:r>
          </a:p>
          <a:p>
            <a:pPr marL="571500" indent="-571500">
              <a:buFont typeface="+mj-lt"/>
              <a:buAutoNum type="romanUcPeriod"/>
            </a:pPr>
            <a:r>
              <a:rPr lang="en-ZA" dirty="0" smtClean="0">
                <a:latin typeface="Aharoni" pitchFamily="2" charset="-79"/>
                <a:cs typeface="Aharoni" pitchFamily="2" charset="-79"/>
              </a:rPr>
              <a:t>BE COURTEOUS</a:t>
            </a:r>
          </a:p>
          <a:p>
            <a:pPr marL="571500" indent="-571500">
              <a:buFont typeface="+mj-lt"/>
              <a:buAutoNum type="romanUcPeriod"/>
            </a:pPr>
            <a:r>
              <a:rPr lang="en-ZA" dirty="0" smtClean="0">
                <a:latin typeface="Aharoni" pitchFamily="2" charset="-79"/>
                <a:cs typeface="Aharoni" pitchFamily="2" charset="-79"/>
              </a:rPr>
              <a:t>BE AN EXAMPLE</a:t>
            </a:r>
          </a:p>
          <a:p>
            <a:pPr marL="571500" indent="-571500">
              <a:buFont typeface="+mj-lt"/>
              <a:buAutoNum type="romanUcPeriod"/>
            </a:pPr>
            <a:r>
              <a:rPr lang="en-ZA" dirty="0" smtClean="0">
                <a:latin typeface="Aharoni" pitchFamily="2" charset="-79"/>
                <a:cs typeface="Aharoni" pitchFamily="2" charset="-79"/>
              </a:rPr>
              <a:t>BE REVERENT</a:t>
            </a:r>
          </a:p>
          <a:p>
            <a:pPr marL="571500" indent="-571500">
              <a:buFont typeface="+mj-lt"/>
              <a:buAutoNum type="romanUcPeriod"/>
            </a:pPr>
            <a:r>
              <a:rPr lang="en-ZA" dirty="0" smtClean="0">
                <a:latin typeface="Aharoni" pitchFamily="2" charset="-79"/>
                <a:cs typeface="Aharoni" pitchFamily="2" charset="-79"/>
              </a:rPr>
              <a:t>BE ALERT</a:t>
            </a:r>
          </a:p>
          <a:p>
            <a:pPr marL="571500" indent="-571500">
              <a:buFont typeface="+mj-lt"/>
              <a:buAutoNum type="romanUcPeriod"/>
            </a:pPr>
            <a:r>
              <a:rPr lang="en-ZA" dirty="0" smtClean="0">
                <a:latin typeface="Aharoni" pitchFamily="2" charset="-79"/>
                <a:cs typeface="Aharoni" pitchFamily="2" charset="-79"/>
              </a:rPr>
              <a:t>BE DILIGENT</a:t>
            </a:r>
            <a:endParaRPr lang="en-ZA" dirty="0">
              <a:latin typeface="Aharoni" pitchFamily="2" charset="-79"/>
              <a:cs typeface="Aharoni" pitchFamily="2" charset="-79"/>
            </a:endParaRPr>
          </a:p>
        </p:txBody>
      </p:sp>
    </p:spTree>
  </p:cSld>
  <p:clrMapOvr>
    <a:masterClrMapping/>
  </p:clrMapOvr>
  <p:transition>
    <p:pull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solidFill>
                  <a:srgbClr val="C00000"/>
                </a:solidFill>
                <a:latin typeface="Algerian" pitchFamily="82" charset="0"/>
              </a:rPr>
              <a:t>PERSONAL EVANGELISM AND DECISION DAYS</a:t>
            </a:r>
            <a:endParaRPr lang="en-ZA" dirty="0">
              <a:solidFill>
                <a:srgbClr val="C00000"/>
              </a:solidFill>
              <a:latin typeface="Algerian" pitchFamily="82" charset="0"/>
            </a:endParaRPr>
          </a:p>
        </p:txBody>
      </p:sp>
      <p:sp>
        <p:nvSpPr>
          <p:cNvPr id="3" name="Content Placeholder 2"/>
          <p:cNvSpPr>
            <a:spLocks noGrp="1"/>
          </p:cNvSpPr>
          <p:nvPr>
            <p:ph idx="1"/>
          </p:nvPr>
        </p:nvSpPr>
        <p:spPr/>
        <p:txBody>
          <a:bodyPr>
            <a:normAutofit lnSpcReduction="10000"/>
          </a:bodyPr>
          <a:lstStyle/>
          <a:p>
            <a:r>
              <a:rPr lang="en-ZA" sz="2400" dirty="0" smtClean="0">
                <a:solidFill>
                  <a:srgbClr val="C00000"/>
                </a:solidFill>
                <a:latin typeface="Aharoni" pitchFamily="2" charset="-79"/>
                <a:cs typeface="Aharoni" pitchFamily="2" charset="-79"/>
              </a:rPr>
              <a:t>THE SABBATH SCHOOL, IF RIGHTRY CONDUCTED, IS ONE OF GODS GREAT INSTRUMENTALITIES TO BRING SOULS TO A KNOWLEDGE OF THE </a:t>
            </a:r>
            <a:r>
              <a:rPr lang="en-ZA" sz="2400" dirty="0" err="1" smtClean="0">
                <a:solidFill>
                  <a:srgbClr val="C00000"/>
                </a:solidFill>
                <a:latin typeface="Aharoni" pitchFamily="2" charset="-79"/>
                <a:cs typeface="Aharoni" pitchFamily="2" charset="-79"/>
              </a:rPr>
              <a:t>TRUTH.counsels</a:t>
            </a:r>
            <a:r>
              <a:rPr lang="en-ZA" sz="2400" dirty="0" smtClean="0">
                <a:solidFill>
                  <a:srgbClr val="C00000"/>
                </a:solidFill>
                <a:latin typeface="Aharoni" pitchFamily="2" charset="-79"/>
                <a:cs typeface="Aharoni" pitchFamily="2" charset="-79"/>
              </a:rPr>
              <a:t> on s/school work p.115</a:t>
            </a:r>
          </a:p>
          <a:p>
            <a:r>
              <a:rPr lang="en-ZA" sz="2400" dirty="0" smtClean="0">
                <a:solidFill>
                  <a:srgbClr val="C00000"/>
                </a:solidFill>
                <a:latin typeface="Aharoni" pitchFamily="2" charset="-79"/>
                <a:cs typeface="Aharoni" pitchFamily="2" charset="-79"/>
              </a:rPr>
              <a:t>SABBATH SCHOOL EVANGELISM IS NOT A MATTER OF MASS PRODUCTION. FRUIT FOR GODS KINGDOM IS HAND PIKED NOT MACHINE HARVESTED. WHEN S/SCHOOL WORKERS EVERY WHERE MAKE FULL PROOF OF THEIR MINISTRY,ENLISTING, INSTRUCTING, AND TRAINING ON A PERSON TO PERSON BASIS THEN IT MAY BE TRULY SAID  THAT THE S/SCHOOL IS ONE OF THE GREATEST INSTRUMENTALITIES, AND THE MOST EFFECTUAL, IN BRINGING SOULS TO CHRIST.</a:t>
            </a:r>
            <a:endParaRPr lang="en-ZA" sz="2400" dirty="0">
              <a:solidFill>
                <a:srgbClr val="C00000"/>
              </a:solidFill>
              <a:latin typeface="Aharoni" pitchFamily="2" charset="-79"/>
              <a:cs typeface="Aharoni" pitchFamily="2" charset="-79"/>
            </a:endParaRPr>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5400" dirty="0" smtClean="0">
                <a:solidFill>
                  <a:srgbClr val="C00000"/>
                </a:solidFill>
                <a:latin typeface="Aharoni" pitchFamily="2" charset="-79"/>
                <a:cs typeface="Aharoni" pitchFamily="2" charset="-79"/>
              </a:rPr>
              <a:t>SABBATH SCHOOL EVANGELISM PROJECTS</a:t>
            </a:r>
            <a:endParaRPr lang="en-ZA" sz="5400" dirty="0">
              <a:solidFill>
                <a:srgbClr val="C00000"/>
              </a:solidFill>
              <a:latin typeface="Aharoni" pitchFamily="2" charset="-79"/>
              <a:cs typeface="Aharoni" pitchFamily="2" charset="-79"/>
            </a:endParaRPr>
          </a:p>
        </p:txBody>
      </p:sp>
      <p:sp>
        <p:nvSpPr>
          <p:cNvPr id="3" name="Content Placeholder 2"/>
          <p:cNvSpPr>
            <a:spLocks noGrp="1"/>
          </p:cNvSpPr>
          <p:nvPr>
            <p:ph idx="1"/>
          </p:nvPr>
        </p:nvSpPr>
        <p:spPr/>
        <p:txBody>
          <a:bodyPr>
            <a:normAutofit fontScale="85000" lnSpcReduction="20000"/>
          </a:bodyPr>
          <a:lstStyle/>
          <a:p>
            <a:pPr>
              <a:buFont typeface="Wingdings" pitchFamily="2" charset="2"/>
              <a:buChar char="Ø"/>
            </a:pPr>
            <a:endParaRPr lang="en-ZA" dirty="0" smtClean="0"/>
          </a:p>
          <a:p>
            <a:pPr>
              <a:buFont typeface="Wingdings" pitchFamily="2" charset="2"/>
              <a:buChar char="Ø"/>
            </a:pPr>
            <a:r>
              <a:rPr lang="en-ZA" sz="4400" dirty="0" smtClean="0">
                <a:solidFill>
                  <a:srgbClr val="002060"/>
                </a:solidFill>
                <a:latin typeface="Aharoni" pitchFamily="2" charset="-79"/>
                <a:cs typeface="Aharoni" pitchFamily="2" charset="-79"/>
              </a:rPr>
              <a:t>SABBATH SCHOOL DECISION DAYS</a:t>
            </a:r>
          </a:p>
          <a:p>
            <a:pPr>
              <a:buFont typeface="Wingdings" pitchFamily="2" charset="2"/>
              <a:buChar char="Ø"/>
            </a:pPr>
            <a:r>
              <a:rPr lang="en-ZA" sz="4400" dirty="0" smtClean="0">
                <a:solidFill>
                  <a:srgbClr val="002060"/>
                </a:solidFill>
                <a:latin typeface="Aharoni" pitchFamily="2" charset="-79"/>
                <a:cs typeface="Aharoni" pitchFamily="2" charset="-79"/>
              </a:rPr>
              <a:t>SABBATH SCHOOL GUEST DAYS</a:t>
            </a:r>
          </a:p>
          <a:p>
            <a:pPr>
              <a:buFont typeface="Wingdings" pitchFamily="2" charset="2"/>
              <a:buChar char="Ø"/>
            </a:pPr>
            <a:r>
              <a:rPr lang="en-ZA" sz="4400" dirty="0" smtClean="0">
                <a:solidFill>
                  <a:srgbClr val="002060"/>
                </a:solidFill>
                <a:latin typeface="Aharoni" pitchFamily="2" charset="-79"/>
                <a:cs typeface="Aharoni" pitchFamily="2" charset="-79"/>
              </a:rPr>
              <a:t>SABBATH EMPTY CHAIR</a:t>
            </a:r>
          </a:p>
          <a:p>
            <a:pPr>
              <a:buFont typeface="Wingdings" pitchFamily="2" charset="2"/>
              <a:buChar char="Ø"/>
            </a:pPr>
            <a:r>
              <a:rPr lang="en-ZA" sz="4400" dirty="0" smtClean="0">
                <a:solidFill>
                  <a:srgbClr val="002060"/>
                </a:solidFill>
                <a:latin typeface="Aharoni" pitchFamily="2" charset="-79"/>
                <a:cs typeface="Aharoni" pitchFamily="2" charset="-79"/>
              </a:rPr>
              <a:t>SABBATH SCHOOL EXTENTION DIVISION</a:t>
            </a:r>
          </a:p>
          <a:p>
            <a:pPr>
              <a:buFont typeface="Wingdings" pitchFamily="2" charset="2"/>
              <a:buChar char="Ø"/>
            </a:pPr>
            <a:r>
              <a:rPr lang="en-ZA" sz="4400" dirty="0" smtClean="0">
                <a:solidFill>
                  <a:srgbClr val="002060"/>
                </a:solidFill>
                <a:latin typeface="Aharoni" pitchFamily="2" charset="-79"/>
                <a:cs typeface="Aharoni" pitchFamily="2" charset="-79"/>
              </a:rPr>
              <a:t>SABBATH SCHOOL VISITATIONS</a:t>
            </a:r>
            <a:endParaRPr lang="en-ZA" sz="4400" dirty="0">
              <a:solidFill>
                <a:srgbClr val="002060"/>
              </a:solidFill>
              <a:latin typeface="Aharoni" pitchFamily="2" charset="-79"/>
              <a:cs typeface="Aharoni" pitchFamily="2" charset="-79"/>
            </a:endParaRPr>
          </a:p>
        </p:txBody>
      </p:sp>
    </p:spTree>
  </p:cSld>
  <p:clrMapOvr>
    <a:masterClrMapping/>
  </p:clrMapOvr>
  <p:transition>
    <p:comb/>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5400" dirty="0" smtClean="0">
                <a:solidFill>
                  <a:srgbClr val="FF0000"/>
                </a:solidFill>
                <a:latin typeface="Algerian" pitchFamily="82" charset="0"/>
              </a:rPr>
              <a:t>Holding/keeping the harvest</a:t>
            </a:r>
            <a:endParaRPr lang="en-ZA" sz="5400" dirty="0">
              <a:solidFill>
                <a:srgbClr val="FF0000"/>
              </a:solidFill>
              <a:latin typeface="Algerian" pitchFamily="82" charset="0"/>
            </a:endParaRPr>
          </a:p>
        </p:txBody>
      </p:sp>
      <p:sp>
        <p:nvSpPr>
          <p:cNvPr id="3" name="Content Placeholder 2"/>
          <p:cNvSpPr>
            <a:spLocks noGrp="1"/>
          </p:cNvSpPr>
          <p:nvPr>
            <p:ph idx="1"/>
          </p:nvPr>
        </p:nvSpPr>
        <p:spPr/>
        <p:txBody>
          <a:bodyPr>
            <a:normAutofit/>
          </a:bodyPr>
          <a:lstStyle/>
          <a:p>
            <a:r>
              <a:rPr lang="en-ZA" sz="2400" dirty="0" smtClean="0">
                <a:solidFill>
                  <a:srgbClr val="FF0000"/>
                </a:solidFill>
                <a:latin typeface="Aharoni" pitchFamily="2" charset="-79"/>
                <a:cs typeface="Aharoni" pitchFamily="2" charset="-79"/>
              </a:rPr>
              <a:t>THE ANSWER TO HOLDING AND KEEPING THE HARVEST  CAN EFFECTIVELY BE DONE THROUGH THE FOLLOWING METHODS:</a:t>
            </a:r>
          </a:p>
          <a:p>
            <a:pPr marL="457200" indent="-457200">
              <a:buFont typeface="+mj-lt"/>
              <a:buAutoNum type="arabicPeriod"/>
            </a:pPr>
            <a:r>
              <a:rPr lang="en-ZA" sz="2400" dirty="0" smtClean="0">
                <a:solidFill>
                  <a:srgbClr val="FF0000"/>
                </a:solidFill>
                <a:latin typeface="Aharoni" pitchFamily="2" charset="-79"/>
                <a:cs typeface="Aharoni" pitchFamily="2" charset="-79"/>
              </a:rPr>
              <a:t>SMALL GROUPS-CLASS UNITS</a:t>
            </a:r>
          </a:p>
          <a:p>
            <a:pPr marL="457200" indent="-457200">
              <a:buFont typeface="+mj-lt"/>
              <a:buAutoNum type="arabicPeriod"/>
            </a:pPr>
            <a:r>
              <a:rPr lang="en-ZA" sz="2400" dirty="0" smtClean="0">
                <a:solidFill>
                  <a:srgbClr val="FF0000"/>
                </a:solidFill>
                <a:latin typeface="Aharoni" pitchFamily="2" charset="-79"/>
                <a:cs typeface="Aharoni" pitchFamily="2" charset="-79"/>
              </a:rPr>
              <a:t>PRAYER GROUPS</a:t>
            </a:r>
          </a:p>
          <a:p>
            <a:pPr marL="457200" indent="-457200">
              <a:buFont typeface="+mj-lt"/>
              <a:buAutoNum type="arabicPeriod"/>
            </a:pPr>
            <a:r>
              <a:rPr lang="en-ZA" sz="2400" dirty="0" smtClean="0">
                <a:solidFill>
                  <a:srgbClr val="FF0000"/>
                </a:solidFill>
                <a:latin typeface="Aharoni" pitchFamily="2" charset="-79"/>
                <a:cs typeface="Aharoni" pitchFamily="2" charset="-79"/>
              </a:rPr>
              <a:t>VISITATION BANDS</a:t>
            </a:r>
          </a:p>
          <a:p>
            <a:pPr marL="457200" indent="-457200">
              <a:buFont typeface="+mj-lt"/>
              <a:buAutoNum type="arabicPeriod"/>
            </a:pPr>
            <a:r>
              <a:rPr lang="en-ZA" sz="2400" dirty="0" smtClean="0">
                <a:solidFill>
                  <a:srgbClr val="FF0000"/>
                </a:solidFill>
                <a:latin typeface="Aharoni" pitchFamily="2" charset="-79"/>
                <a:cs typeface="Aharoni" pitchFamily="2" charset="-79"/>
              </a:rPr>
              <a:t>COMMUNITY SERVICES</a:t>
            </a:r>
          </a:p>
          <a:p>
            <a:pPr marL="457200" indent="-457200">
              <a:buFont typeface="+mj-lt"/>
              <a:buAutoNum type="arabicPeriod"/>
            </a:pPr>
            <a:r>
              <a:rPr lang="en-ZA" sz="2400" dirty="0" smtClean="0">
                <a:solidFill>
                  <a:srgbClr val="FF0000"/>
                </a:solidFill>
                <a:latin typeface="Aharoni" pitchFamily="2" charset="-79"/>
                <a:cs typeface="Aharoni" pitchFamily="2" charset="-79"/>
              </a:rPr>
              <a:t>LAY CRUSADES</a:t>
            </a:r>
          </a:p>
          <a:p>
            <a:pPr marL="457200" indent="-457200">
              <a:buFont typeface="+mj-lt"/>
              <a:buAutoNum type="arabicPeriod"/>
            </a:pPr>
            <a:r>
              <a:rPr lang="en-ZA" sz="2400" dirty="0" smtClean="0">
                <a:solidFill>
                  <a:srgbClr val="FF0000"/>
                </a:solidFill>
                <a:latin typeface="Aharoni" pitchFamily="2" charset="-79"/>
                <a:cs typeface="Aharoni" pitchFamily="2" charset="-79"/>
              </a:rPr>
              <a:t>POTLACK MEALS</a:t>
            </a:r>
          </a:p>
          <a:p>
            <a:pPr marL="457200" indent="-457200">
              <a:buFont typeface="+mj-lt"/>
              <a:buAutoNum type="arabicPeriod"/>
            </a:pPr>
            <a:r>
              <a:rPr lang="en-ZA" sz="2400" dirty="0" smtClean="0">
                <a:solidFill>
                  <a:srgbClr val="FF0000"/>
                </a:solidFill>
                <a:latin typeface="Aharoni" pitchFamily="2" charset="-79"/>
                <a:cs typeface="Aharoni" pitchFamily="2" charset="-79"/>
              </a:rPr>
              <a:t>FELLOWSHIP MEETINGS etc</a:t>
            </a:r>
          </a:p>
          <a:p>
            <a:pPr marL="457200" indent="-457200">
              <a:buFont typeface="+mj-lt"/>
              <a:buAutoNum type="arabicPeriod"/>
            </a:pPr>
            <a:endParaRPr lang="en-ZA" sz="2400" dirty="0" smtClean="0">
              <a:solidFill>
                <a:srgbClr val="FF0000"/>
              </a:solidFill>
              <a:latin typeface="Aharoni" pitchFamily="2" charset="-79"/>
              <a:cs typeface="Aharoni" pitchFamily="2" charset="-79"/>
            </a:endParaRPr>
          </a:p>
          <a:p>
            <a:pPr marL="457200" indent="-457200">
              <a:buFont typeface="+mj-lt"/>
              <a:buAutoNum type="arabicPeriod"/>
            </a:pPr>
            <a:endParaRPr lang="en-ZA" sz="2400" dirty="0" smtClean="0">
              <a:solidFill>
                <a:srgbClr val="FF0000"/>
              </a:solidFill>
              <a:latin typeface="Aharoni" pitchFamily="2" charset="-79"/>
              <a:cs typeface="Aharoni" pitchFamily="2" charset="-79"/>
            </a:endParaRPr>
          </a:p>
          <a:p>
            <a:pPr marL="457200" indent="-457200">
              <a:buFont typeface="+mj-lt"/>
              <a:buAutoNum type="arabicPeriod"/>
            </a:pPr>
            <a:endParaRPr lang="en-ZA" sz="2400" dirty="0">
              <a:solidFill>
                <a:srgbClr val="FF0000"/>
              </a:solidFill>
              <a:latin typeface="Aharoni" pitchFamily="2" charset="-79"/>
              <a:cs typeface="Aharoni" pitchFamily="2" charset="-79"/>
            </a:endParaRPr>
          </a:p>
        </p:txBody>
      </p:sp>
    </p:spTree>
  </p:cSld>
  <p:clrMapOvr>
    <a:masterClrMapping/>
  </p:clrMapOvr>
  <p:transition>
    <p:pull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ZA" sz="5400" dirty="0" smtClean="0">
                <a:solidFill>
                  <a:srgbClr val="C00000"/>
                </a:solidFill>
                <a:latin typeface="Algerian" pitchFamily="82" charset="0"/>
              </a:rPr>
              <a:t>THE S/SCHOOL PROGRAM</a:t>
            </a:r>
            <a:endParaRPr lang="en-ZA" sz="5400" dirty="0">
              <a:solidFill>
                <a:srgbClr val="C00000"/>
              </a:solidFill>
              <a:latin typeface="Algerian" pitchFamily="82" charset="0"/>
            </a:endParaRPr>
          </a:p>
        </p:txBody>
      </p:sp>
      <p:sp>
        <p:nvSpPr>
          <p:cNvPr id="5" name="Content Placeholder 4"/>
          <p:cNvSpPr>
            <a:spLocks noGrp="1"/>
          </p:cNvSpPr>
          <p:nvPr>
            <p:ph sz="half" idx="1"/>
          </p:nvPr>
        </p:nvSpPr>
        <p:spPr/>
        <p:txBody>
          <a:bodyPr>
            <a:normAutofit fontScale="62500" lnSpcReduction="20000"/>
          </a:bodyPr>
          <a:lstStyle/>
          <a:p>
            <a:r>
              <a:rPr lang="en-ZA" dirty="0" smtClean="0">
                <a:solidFill>
                  <a:srgbClr val="C00000"/>
                </a:solidFill>
                <a:latin typeface="+mj-lt"/>
                <a:cs typeface="Aharoni" pitchFamily="2" charset="-79"/>
              </a:rPr>
              <a:t>9:15-9:30-SONG SERVICE</a:t>
            </a:r>
          </a:p>
          <a:p>
            <a:r>
              <a:rPr lang="en-ZA" dirty="0" smtClean="0">
                <a:solidFill>
                  <a:srgbClr val="C00000"/>
                </a:solidFill>
                <a:latin typeface="+mj-lt"/>
                <a:cs typeface="Aharoni" pitchFamily="2" charset="-79"/>
              </a:rPr>
              <a:t>9:30-9:34-OPENING SONG/PRAYER/WELCOME</a:t>
            </a:r>
          </a:p>
          <a:p>
            <a:r>
              <a:rPr lang="en-ZA" dirty="0" smtClean="0">
                <a:solidFill>
                  <a:srgbClr val="C00000"/>
                </a:solidFill>
                <a:latin typeface="+mj-lt"/>
                <a:cs typeface="Aharoni" pitchFamily="2" charset="-79"/>
              </a:rPr>
              <a:t>9:34-9:42-KEEPING ON COURSE</a:t>
            </a:r>
          </a:p>
          <a:p>
            <a:r>
              <a:rPr lang="en-ZA" dirty="0" smtClean="0">
                <a:solidFill>
                  <a:srgbClr val="C00000"/>
                </a:solidFill>
                <a:latin typeface="+mj-lt"/>
                <a:cs typeface="Aharoni" pitchFamily="2" charset="-79"/>
              </a:rPr>
              <a:t>PROGRESS REPORT</a:t>
            </a:r>
          </a:p>
          <a:p>
            <a:r>
              <a:rPr lang="en-ZA" dirty="0" smtClean="0">
                <a:solidFill>
                  <a:srgbClr val="C00000"/>
                </a:solidFill>
                <a:latin typeface="+mj-lt"/>
                <a:cs typeface="Aharoni" pitchFamily="2" charset="-79"/>
              </a:rPr>
              <a:t>EVANGELISM</a:t>
            </a:r>
          </a:p>
          <a:p>
            <a:r>
              <a:rPr lang="en-ZA" dirty="0" smtClean="0">
                <a:solidFill>
                  <a:srgbClr val="C00000"/>
                </a:solidFill>
                <a:latin typeface="+mj-lt"/>
                <a:cs typeface="Aharoni" pitchFamily="2" charset="-79"/>
              </a:rPr>
              <a:t>INVESTMENT</a:t>
            </a:r>
          </a:p>
          <a:p>
            <a:r>
              <a:rPr lang="en-ZA" dirty="0" smtClean="0">
                <a:solidFill>
                  <a:srgbClr val="C00000"/>
                </a:solidFill>
                <a:latin typeface="+mj-lt"/>
                <a:cs typeface="Aharoni" pitchFamily="2" charset="-79"/>
              </a:rPr>
              <a:t>BIRTH DAY AND THANKS</a:t>
            </a:r>
          </a:p>
          <a:p>
            <a:r>
              <a:rPr lang="en-ZA" dirty="0" smtClean="0">
                <a:solidFill>
                  <a:srgbClr val="C00000"/>
                </a:solidFill>
                <a:latin typeface="+mj-lt"/>
                <a:cs typeface="Aharoni" pitchFamily="2" charset="-79"/>
              </a:rPr>
              <a:t>SPECIAL FEATURE</a:t>
            </a:r>
          </a:p>
          <a:p>
            <a:r>
              <a:rPr lang="en-ZA" dirty="0" smtClean="0">
                <a:solidFill>
                  <a:srgbClr val="C00000"/>
                </a:solidFill>
                <a:latin typeface="+mj-lt"/>
                <a:cs typeface="Aharoni" pitchFamily="2" charset="-79"/>
              </a:rPr>
              <a:t>9:42-9:46-MUSICAL SELECTION</a:t>
            </a:r>
          </a:p>
          <a:p>
            <a:r>
              <a:rPr lang="en-ZA" dirty="0" smtClean="0">
                <a:solidFill>
                  <a:srgbClr val="C00000"/>
                </a:solidFill>
                <a:latin typeface="+mj-lt"/>
                <a:cs typeface="Aharoni" pitchFamily="2" charset="-79"/>
              </a:rPr>
              <a:t>9:46-9:56-WORLD MISSIONS</a:t>
            </a:r>
          </a:p>
          <a:p>
            <a:r>
              <a:rPr lang="en-ZA" dirty="0" smtClean="0">
                <a:solidFill>
                  <a:srgbClr val="C00000"/>
                </a:solidFill>
                <a:latin typeface="+mj-lt"/>
                <a:cs typeface="Aharoni" pitchFamily="2" charset="-79"/>
              </a:rPr>
              <a:t>9:56-10:36- CLASS ACTION</a:t>
            </a:r>
          </a:p>
          <a:p>
            <a:r>
              <a:rPr lang="en-ZA" dirty="0" smtClean="0">
                <a:solidFill>
                  <a:srgbClr val="C00000"/>
                </a:solidFill>
                <a:latin typeface="+mj-lt"/>
                <a:cs typeface="Aharoni" pitchFamily="2" charset="-79"/>
              </a:rPr>
              <a:t>10:36-10:40-REVIEW &amp; CLOSING</a:t>
            </a:r>
            <a:endParaRPr lang="en-ZA" dirty="0">
              <a:solidFill>
                <a:srgbClr val="C00000"/>
              </a:solidFill>
              <a:latin typeface="+mj-lt"/>
              <a:cs typeface="Aharoni" pitchFamily="2" charset="-79"/>
            </a:endParaRPr>
          </a:p>
        </p:txBody>
      </p:sp>
      <p:sp>
        <p:nvSpPr>
          <p:cNvPr id="6" name="Content Placeholder 5"/>
          <p:cNvSpPr>
            <a:spLocks noGrp="1"/>
          </p:cNvSpPr>
          <p:nvPr>
            <p:ph sz="half" idx="2"/>
          </p:nvPr>
        </p:nvSpPr>
        <p:spPr/>
        <p:txBody>
          <a:bodyPr>
            <a:normAutofit fontScale="62500" lnSpcReduction="20000"/>
          </a:bodyPr>
          <a:lstStyle/>
          <a:p>
            <a:pPr>
              <a:buFont typeface="Wingdings" pitchFamily="2" charset="2"/>
              <a:buChar char="Ø"/>
            </a:pPr>
            <a:r>
              <a:rPr lang="en-ZA" dirty="0" smtClean="0">
                <a:solidFill>
                  <a:srgbClr val="C00000"/>
                </a:solidFill>
              </a:rPr>
              <a:t>9:00-9:15- SONG SERVICE</a:t>
            </a:r>
          </a:p>
          <a:p>
            <a:pPr>
              <a:buFont typeface="Wingdings" pitchFamily="2" charset="2"/>
              <a:buChar char="Ø"/>
            </a:pPr>
            <a:r>
              <a:rPr lang="en-ZA" dirty="0" smtClean="0">
                <a:solidFill>
                  <a:srgbClr val="C00000"/>
                </a:solidFill>
              </a:rPr>
              <a:t>9:15-9:9:45-S/SCH PROGRAM</a:t>
            </a:r>
          </a:p>
          <a:p>
            <a:pPr>
              <a:buFont typeface="Wingdings" pitchFamily="2" charset="2"/>
              <a:buChar char="Ø"/>
            </a:pPr>
            <a:r>
              <a:rPr lang="en-ZA" dirty="0" smtClean="0">
                <a:solidFill>
                  <a:srgbClr val="C00000"/>
                </a:solidFill>
              </a:rPr>
              <a:t>WELCOM REMARKS</a:t>
            </a:r>
          </a:p>
          <a:p>
            <a:pPr>
              <a:buFont typeface="Wingdings" pitchFamily="2" charset="2"/>
              <a:buChar char="Ø"/>
            </a:pPr>
            <a:r>
              <a:rPr lang="en-ZA" dirty="0" smtClean="0">
                <a:solidFill>
                  <a:srgbClr val="C00000"/>
                </a:solidFill>
              </a:rPr>
              <a:t>OPENING SONG/PRAYER</a:t>
            </a:r>
          </a:p>
          <a:p>
            <a:pPr>
              <a:buFont typeface="Wingdings" pitchFamily="2" charset="2"/>
              <a:buChar char="Ø"/>
            </a:pPr>
            <a:r>
              <a:rPr lang="en-ZA" dirty="0" smtClean="0">
                <a:solidFill>
                  <a:srgbClr val="C00000"/>
                </a:solidFill>
              </a:rPr>
              <a:t>S/SCH REPORT/EVANGELISM/INVESTMENT RPOT/SPECIAL FEATURE</a:t>
            </a:r>
          </a:p>
          <a:p>
            <a:pPr>
              <a:buFont typeface="Wingdings" pitchFamily="2" charset="2"/>
              <a:buChar char="Ø"/>
            </a:pPr>
            <a:r>
              <a:rPr lang="en-ZA" dirty="0" smtClean="0">
                <a:solidFill>
                  <a:srgbClr val="C00000"/>
                </a:solidFill>
              </a:rPr>
              <a:t>9:45-10:00-CARING FOR MEMBERS/PRAYER</a:t>
            </a:r>
          </a:p>
          <a:p>
            <a:pPr>
              <a:buFont typeface="Wingdings" pitchFamily="2" charset="2"/>
              <a:buChar char="Ø"/>
            </a:pPr>
            <a:r>
              <a:rPr lang="en-ZA" dirty="0" smtClean="0">
                <a:solidFill>
                  <a:srgbClr val="C00000"/>
                </a:solidFill>
              </a:rPr>
              <a:t>10-10:10-OUTREACH ACTIVITIES/ B/STUDIES/SEMINARS/LAY CRUSADES/LITERATURE GIVEN/FOOD,CLOTHING,VALUE/  HOURS SPENT/VOP ENROLMENTS/PROSPECTIVE MEMBERS VISITED/TOTAL PARTICIPATING</a:t>
            </a:r>
          </a:p>
          <a:p>
            <a:pPr>
              <a:buFont typeface="Wingdings" pitchFamily="2" charset="2"/>
              <a:buChar char="Ø"/>
            </a:pPr>
            <a:r>
              <a:rPr lang="en-ZA" dirty="0" smtClean="0">
                <a:solidFill>
                  <a:srgbClr val="C00000"/>
                </a:solidFill>
              </a:rPr>
              <a:t>10:10-10-45-LESSON STUDY</a:t>
            </a:r>
          </a:p>
          <a:p>
            <a:pPr>
              <a:buFont typeface="Wingdings" pitchFamily="2" charset="2"/>
              <a:buChar char="Ø"/>
            </a:pPr>
            <a:endParaRPr lang="en-ZA" dirty="0" smtClean="0">
              <a:solidFill>
                <a:srgbClr val="C00000"/>
              </a:solidFill>
            </a:endParaRPr>
          </a:p>
          <a:p>
            <a:pPr>
              <a:buFont typeface="Wingdings" pitchFamily="2" charset="2"/>
              <a:buChar char="Ø"/>
            </a:pPr>
            <a:endParaRPr lang="en-ZA" dirty="0">
              <a:solidFill>
                <a:srgbClr val="C00000"/>
              </a:solidFill>
            </a:endParaRPr>
          </a:p>
        </p:txBody>
      </p:sp>
    </p:spTree>
  </p:cSld>
  <p:clrMapOvr>
    <a:masterClrMapping/>
  </p:clrMapOvr>
  <p:transition>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ZA" sz="5400" dirty="0" smtClean="0">
                <a:solidFill>
                  <a:srgbClr val="C00000"/>
                </a:solidFill>
                <a:latin typeface="Algerian" pitchFamily="82" charset="0"/>
              </a:rPr>
              <a:t>The </a:t>
            </a:r>
            <a:r>
              <a:rPr lang="en-ZA" sz="5400" dirty="0" err="1" smtClean="0">
                <a:solidFill>
                  <a:srgbClr val="C00000"/>
                </a:solidFill>
                <a:latin typeface="Algerian" pitchFamily="82" charset="0"/>
              </a:rPr>
              <a:t>sabbath</a:t>
            </a:r>
            <a:r>
              <a:rPr lang="en-ZA" sz="5400" dirty="0" smtClean="0">
                <a:solidFill>
                  <a:srgbClr val="C00000"/>
                </a:solidFill>
                <a:latin typeface="Algerian" pitchFamily="82" charset="0"/>
              </a:rPr>
              <a:t> school teacher</a:t>
            </a:r>
            <a:endParaRPr lang="en-ZA" sz="5400" dirty="0">
              <a:solidFill>
                <a:srgbClr val="C00000"/>
              </a:solidFill>
              <a:latin typeface="Algerian" pitchFamily="82" charset="0"/>
            </a:endParaRPr>
          </a:p>
        </p:txBody>
      </p:sp>
      <p:sp>
        <p:nvSpPr>
          <p:cNvPr id="6" name="Content Placeholder 5"/>
          <p:cNvSpPr>
            <a:spLocks noGrp="1"/>
          </p:cNvSpPr>
          <p:nvPr>
            <p:ph idx="1"/>
          </p:nvPr>
        </p:nvSpPr>
        <p:spPr/>
        <p:txBody>
          <a:bodyPr>
            <a:normAutofit fontScale="70000" lnSpcReduction="20000"/>
          </a:bodyPr>
          <a:lstStyle/>
          <a:p>
            <a:r>
              <a:rPr lang="en-ZA" sz="2400" dirty="0" smtClean="0">
                <a:solidFill>
                  <a:srgbClr val="C00000"/>
                </a:solidFill>
                <a:latin typeface="Aharoni" pitchFamily="2" charset="-79"/>
                <a:cs typeface="Aharoni" pitchFamily="2" charset="-79"/>
              </a:rPr>
              <a:t>ALL EIGHT DIVISIONS OF THE SABBATH SCHOOL HAVE THE SAME GOAL; </a:t>
            </a:r>
            <a:r>
              <a:rPr lang="en-ZA" sz="2400" dirty="0" smtClean="0">
                <a:solidFill>
                  <a:srgbClr val="002060"/>
                </a:solidFill>
                <a:latin typeface="Aharoni" pitchFamily="2" charset="-79"/>
                <a:cs typeface="Aharoni" pitchFamily="2" charset="-79"/>
              </a:rPr>
              <a:t>TO WIN-HOLD- AND TRAIN. </a:t>
            </a:r>
            <a:r>
              <a:rPr lang="en-ZA" sz="2400" dirty="0" smtClean="0">
                <a:solidFill>
                  <a:srgbClr val="C00000"/>
                </a:solidFill>
                <a:latin typeface="Aharoni" pitchFamily="2" charset="-79"/>
                <a:cs typeface="Aharoni" pitchFamily="2" charset="-79"/>
              </a:rPr>
              <a:t>TEACHERS HAVE THREE ELEMENTS TO WORK WITH IN REACHING TOWARD THIS GOAL;</a:t>
            </a:r>
          </a:p>
          <a:p>
            <a:pPr marL="457200" indent="-457200">
              <a:buFont typeface="+mj-lt"/>
              <a:buAutoNum type="alphaLcParenR"/>
            </a:pPr>
            <a:r>
              <a:rPr lang="en-ZA" sz="2400" dirty="0" smtClean="0">
                <a:solidFill>
                  <a:srgbClr val="C00000"/>
                </a:solidFill>
                <a:latin typeface="Aharoni" pitchFamily="2" charset="-79"/>
                <a:cs typeface="Aharoni" pitchFamily="2" charset="-79"/>
              </a:rPr>
              <a:t>THE SUBJECT- JESUS,</a:t>
            </a:r>
          </a:p>
          <a:p>
            <a:pPr marL="457200" indent="-457200">
              <a:buFont typeface="+mj-lt"/>
              <a:buAutoNum type="alphaLcParenR"/>
            </a:pPr>
            <a:r>
              <a:rPr lang="en-ZA" sz="2400" dirty="0" smtClean="0">
                <a:solidFill>
                  <a:srgbClr val="C00000"/>
                </a:solidFill>
                <a:latin typeface="Aharoni" pitchFamily="2" charset="-79"/>
                <a:cs typeface="Aharoni" pitchFamily="2" charset="-79"/>
              </a:rPr>
              <a:t>THE TEXT BOOK- THE BIBLE,</a:t>
            </a:r>
          </a:p>
          <a:p>
            <a:pPr marL="457200" indent="-457200">
              <a:buFont typeface="+mj-lt"/>
              <a:buAutoNum type="alphaLcParenR"/>
            </a:pPr>
            <a:r>
              <a:rPr lang="en-ZA" sz="2400" dirty="0" smtClean="0">
                <a:solidFill>
                  <a:srgbClr val="C00000"/>
                </a:solidFill>
                <a:latin typeface="Aharoni" pitchFamily="2" charset="-79"/>
                <a:cs typeface="Aharoni" pitchFamily="2" charset="-79"/>
              </a:rPr>
              <a:t>THE STUDENTS – THE S/SCHOOL MEMBERS</a:t>
            </a:r>
          </a:p>
          <a:p>
            <a:pPr marL="457200" indent="-457200">
              <a:buNone/>
            </a:pPr>
            <a:r>
              <a:rPr lang="en-ZA" sz="2400" dirty="0" smtClean="0">
                <a:solidFill>
                  <a:srgbClr val="002060"/>
                </a:solidFill>
                <a:latin typeface="Aharoni" pitchFamily="2" charset="-79"/>
                <a:cs typeface="Aharoni" pitchFamily="2" charset="-79"/>
              </a:rPr>
              <a:t>LESSON PREPARATION</a:t>
            </a:r>
          </a:p>
          <a:p>
            <a:pPr marL="457200" indent="-457200">
              <a:buNone/>
            </a:pPr>
            <a:r>
              <a:rPr lang="en-ZA" sz="2400" dirty="0" smtClean="0">
                <a:solidFill>
                  <a:srgbClr val="002060"/>
                </a:solidFill>
                <a:latin typeface="Aharoni" pitchFamily="2" charset="-79"/>
                <a:cs typeface="Aharoni" pitchFamily="2" charset="-79"/>
              </a:rPr>
              <a:t>IN THE LESSON PREPARATION, ASK YOURSELF THE FOLLOWING QUESTIONS;</a:t>
            </a:r>
          </a:p>
          <a:p>
            <a:pPr marL="457200" indent="-457200">
              <a:buFont typeface="Wingdings" pitchFamily="2" charset="2"/>
              <a:buChar char="Ø"/>
            </a:pPr>
            <a:r>
              <a:rPr lang="en-ZA" sz="2400" dirty="0" smtClean="0">
                <a:solidFill>
                  <a:srgbClr val="002060"/>
                </a:solidFill>
                <a:latin typeface="Aharoni" pitchFamily="2" charset="-79"/>
                <a:cs typeface="Aharoni" pitchFamily="2" charset="-79"/>
              </a:rPr>
              <a:t>WHAT IS THE LESSON ALL ABOUT?</a:t>
            </a:r>
          </a:p>
          <a:p>
            <a:pPr marL="457200" indent="-457200">
              <a:buFont typeface="Wingdings" pitchFamily="2" charset="2"/>
              <a:buChar char="Ø"/>
            </a:pPr>
            <a:r>
              <a:rPr lang="en-ZA" sz="2400" dirty="0" smtClean="0">
                <a:solidFill>
                  <a:srgbClr val="002060"/>
                </a:solidFill>
                <a:latin typeface="Aharoni" pitchFamily="2" charset="-79"/>
                <a:cs typeface="Aharoni" pitchFamily="2" charset="-79"/>
              </a:rPr>
              <a:t>WHAT IS THE MAIN IDEA,POINTS,CONCEPTS OF THE LESSON?</a:t>
            </a:r>
          </a:p>
          <a:p>
            <a:pPr marL="457200" indent="-457200">
              <a:buFont typeface="Wingdings" pitchFamily="2" charset="2"/>
              <a:buChar char="Ø"/>
            </a:pPr>
            <a:r>
              <a:rPr lang="en-ZA" sz="2400" dirty="0" smtClean="0">
                <a:solidFill>
                  <a:srgbClr val="002060"/>
                </a:solidFill>
                <a:latin typeface="Aharoni" pitchFamily="2" charset="-79"/>
                <a:cs typeface="Aharoni" pitchFamily="2" charset="-79"/>
              </a:rPr>
              <a:t>WHAT DO I PLAN TO TEACH MY CLASS THIS WEEK?</a:t>
            </a:r>
          </a:p>
          <a:p>
            <a:pPr marL="457200" indent="-457200">
              <a:buFont typeface="Wingdings" pitchFamily="2" charset="2"/>
              <a:buChar char="Ø"/>
            </a:pPr>
            <a:r>
              <a:rPr lang="en-ZA" sz="2400" dirty="0" smtClean="0">
                <a:solidFill>
                  <a:srgbClr val="002060"/>
                </a:solidFill>
                <a:latin typeface="Aharoni" pitchFamily="2" charset="-79"/>
                <a:cs typeface="Aharoni" pitchFamily="2" charset="-79"/>
              </a:rPr>
              <a:t>HOW CAN I BEST BRING AN UNDERSTANDING OF THESE POINTS TO MY CLASS?</a:t>
            </a:r>
          </a:p>
          <a:p>
            <a:pPr marL="457200" indent="-457200">
              <a:buFont typeface="Wingdings" pitchFamily="2" charset="2"/>
              <a:buChar char="Ø"/>
            </a:pPr>
            <a:r>
              <a:rPr lang="en-ZA" sz="2400" dirty="0" smtClean="0">
                <a:solidFill>
                  <a:srgbClr val="002060"/>
                </a:solidFill>
                <a:latin typeface="Aharoni" pitchFamily="2" charset="-79"/>
                <a:cs typeface="Aharoni" pitchFamily="2" charset="-79"/>
              </a:rPr>
              <a:t>WHAT SUITABLE ILLUSTRATIONS CAN I USE WHICH ARE EASELY REMEMBERED?</a:t>
            </a:r>
          </a:p>
          <a:p>
            <a:pPr marL="457200" indent="-457200">
              <a:buFont typeface="Wingdings" pitchFamily="2" charset="2"/>
              <a:buChar char="Ø"/>
            </a:pPr>
            <a:r>
              <a:rPr lang="en-ZA" sz="2400" dirty="0" smtClean="0">
                <a:solidFill>
                  <a:srgbClr val="002060"/>
                </a:solidFill>
                <a:latin typeface="Aharoni" pitchFamily="2" charset="-79"/>
                <a:cs typeface="Aharoni" pitchFamily="2" charset="-79"/>
              </a:rPr>
              <a:t>WHERE CAN I INCLUDE MEMBER PARTICIPATION IN MY PRESENTATION?</a:t>
            </a:r>
            <a:endParaRPr lang="en-ZA" sz="2400" dirty="0">
              <a:solidFill>
                <a:srgbClr val="002060"/>
              </a:solidFill>
              <a:latin typeface="Aharoni" pitchFamily="2" charset="-79"/>
              <a:cs typeface="Aharoni" pitchFamily="2" charset="-79"/>
            </a:endParaRPr>
          </a:p>
        </p:txBody>
      </p:sp>
    </p:spTree>
  </p:cSld>
  <p:clrMapOvr>
    <a:masterClrMapping/>
  </p:clrMapOvr>
  <p:transition>
    <p:pull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5400" dirty="0" smtClean="0">
                <a:solidFill>
                  <a:srgbClr val="C00000"/>
                </a:solidFill>
                <a:latin typeface="Algerian" pitchFamily="82" charset="0"/>
              </a:rPr>
              <a:t>THE GRACE-LINKS CURRICULUM</a:t>
            </a:r>
            <a:endParaRPr lang="en-ZA" sz="5400" dirty="0">
              <a:solidFill>
                <a:srgbClr val="C00000"/>
              </a:solidFill>
              <a:latin typeface="Algerian" pitchFamily="82" charset="0"/>
            </a:endParaRPr>
          </a:p>
        </p:txBody>
      </p:sp>
      <p:sp>
        <p:nvSpPr>
          <p:cNvPr id="3" name="Content Placeholder 2"/>
          <p:cNvSpPr>
            <a:spLocks noGrp="1"/>
          </p:cNvSpPr>
          <p:nvPr>
            <p:ph idx="1"/>
          </p:nvPr>
        </p:nvSpPr>
        <p:spPr/>
        <p:txBody>
          <a:bodyPr>
            <a:normAutofit fontScale="70000" lnSpcReduction="20000"/>
          </a:bodyPr>
          <a:lstStyle/>
          <a:p>
            <a:r>
              <a:rPr lang="en-ZA" sz="2400" dirty="0" smtClean="0">
                <a:solidFill>
                  <a:srgbClr val="C00000"/>
                </a:solidFill>
                <a:latin typeface="Aharoni" pitchFamily="2" charset="-79"/>
                <a:cs typeface="Aharoni" pitchFamily="2" charset="-79"/>
              </a:rPr>
              <a:t>THE RECOMMENDED TEACHING CURRRICULUM FOR JUNIOR CLASSES FROM BEGNNER TO JUNIORS IS CALLED THE GRACE LINKS;</a:t>
            </a:r>
          </a:p>
          <a:p>
            <a:r>
              <a:rPr lang="en-ZA" sz="2400" dirty="0" smtClean="0">
                <a:solidFill>
                  <a:srgbClr val="C00000"/>
                </a:solidFill>
                <a:latin typeface="Aharoni" pitchFamily="2" charset="-79"/>
                <a:cs typeface="Aharoni" pitchFamily="2" charset="-79"/>
              </a:rPr>
              <a:t>THIS CURRICULUM HAS FOUR DYNAMICS INCORPORATED IN IT, PROVIDING AS MUCH AS POSSIBLE A BALANCED PROGRAM; THESE ARE:</a:t>
            </a:r>
          </a:p>
          <a:p>
            <a:pPr marL="457200" indent="-457200">
              <a:buFont typeface="+mj-lt"/>
              <a:buAutoNum type="alphaLcParenR"/>
            </a:pPr>
            <a:r>
              <a:rPr lang="en-ZA" sz="2400" dirty="0" smtClean="0">
                <a:solidFill>
                  <a:srgbClr val="C00000"/>
                </a:solidFill>
                <a:latin typeface="Aharoni" pitchFamily="2" charset="-79"/>
                <a:cs typeface="Aharoni" pitchFamily="2" charset="-79"/>
              </a:rPr>
              <a:t>GRACE---- JESUS LOVES ME;</a:t>
            </a:r>
          </a:p>
          <a:p>
            <a:pPr marL="457200" indent="-457200">
              <a:buFont typeface="+mj-lt"/>
              <a:buAutoNum type="alphaLcParenR"/>
            </a:pPr>
            <a:r>
              <a:rPr lang="en-ZA" sz="2400" dirty="0" smtClean="0">
                <a:solidFill>
                  <a:srgbClr val="C00000"/>
                </a:solidFill>
                <a:latin typeface="Aharoni" pitchFamily="2" charset="-79"/>
                <a:cs typeface="Aharoni" pitchFamily="2" charset="-79"/>
              </a:rPr>
              <a:t>COMMUNITY----- WE LEARN TO LOVE EACH OTHER;</a:t>
            </a:r>
          </a:p>
          <a:p>
            <a:pPr marL="457200" indent="-457200">
              <a:buFont typeface="+mj-lt"/>
              <a:buAutoNum type="alphaLcParenR"/>
            </a:pPr>
            <a:r>
              <a:rPr lang="en-ZA" sz="2400" dirty="0" smtClean="0">
                <a:solidFill>
                  <a:srgbClr val="C00000"/>
                </a:solidFill>
                <a:latin typeface="Aharoni" pitchFamily="2" charset="-79"/>
                <a:cs typeface="Aharoni" pitchFamily="2" charset="-79"/>
              </a:rPr>
              <a:t>WORSHIP  --------- MY LOVE FOR JESUS;</a:t>
            </a:r>
          </a:p>
          <a:p>
            <a:pPr marL="457200" indent="-457200">
              <a:buFont typeface="+mj-lt"/>
              <a:buAutoNum type="alphaLcParenR"/>
            </a:pPr>
            <a:r>
              <a:rPr lang="en-ZA" sz="2400" dirty="0" smtClean="0">
                <a:solidFill>
                  <a:srgbClr val="C00000"/>
                </a:solidFill>
                <a:latin typeface="Aharoni" pitchFamily="2" charset="-79"/>
                <a:cs typeface="Aharoni" pitchFamily="2" charset="-79"/>
              </a:rPr>
              <a:t>SERVICE -----------WE LOVE YOU IN DEEDS</a:t>
            </a:r>
          </a:p>
          <a:p>
            <a:pPr marL="457200" indent="-457200">
              <a:buNone/>
            </a:pPr>
            <a:r>
              <a:rPr lang="en-ZA" sz="2400" dirty="0" smtClean="0">
                <a:solidFill>
                  <a:srgbClr val="C00000"/>
                </a:solidFill>
                <a:latin typeface="Aharoni" pitchFamily="2" charset="-79"/>
                <a:cs typeface="Aharoni" pitchFamily="2" charset="-79"/>
              </a:rPr>
              <a:t>IN THE JUNIOR DIVISION THE MATERIALS ARE BIBLE STORY BASED LESSONS; AND THE TEACHER MUST ASK HIMSELF THE FOLLOWING QUESTIONS IN HIS PRESENTATION:</a:t>
            </a:r>
          </a:p>
          <a:p>
            <a:pPr marL="457200" indent="-457200">
              <a:buFont typeface="+mj-lt"/>
              <a:buAutoNum type="arabicPeriod"/>
            </a:pPr>
            <a:r>
              <a:rPr lang="en-ZA" sz="2400" dirty="0" smtClean="0">
                <a:solidFill>
                  <a:srgbClr val="C00000"/>
                </a:solidFill>
                <a:latin typeface="Aharoni" pitchFamily="2" charset="-79"/>
                <a:cs typeface="Aharoni" pitchFamily="2" charset="-79"/>
              </a:rPr>
              <a:t>HOW CAN THIS STORY SHOW GODS SAVING LOVE FOR ME?-GRACE.</a:t>
            </a:r>
          </a:p>
          <a:p>
            <a:pPr marL="457200" indent="-457200">
              <a:buFont typeface="+mj-lt"/>
              <a:buAutoNum type="arabicPeriod"/>
            </a:pPr>
            <a:r>
              <a:rPr lang="en-ZA" sz="2400" dirty="0" smtClean="0">
                <a:solidFill>
                  <a:srgbClr val="C00000"/>
                </a:solidFill>
                <a:latin typeface="Aharoni" pitchFamily="2" charset="-79"/>
                <a:cs typeface="Aharoni" pitchFamily="2" charset="-79"/>
              </a:rPr>
              <a:t>HOW CAN THIS STORY TEACH ME ABOUT MY RESPONSE TO GOD?-WORSHIP.</a:t>
            </a:r>
          </a:p>
          <a:p>
            <a:pPr marL="457200" indent="-457200">
              <a:buFont typeface="+mj-lt"/>
              <a:buAutoNum type="arabicPeriod"/>
            </a:pPr>
            <a:r>
              <a:rPr lang="en-ZA" sz="2400" dirty="0" smtClean="0">
                <a:solidFill>
                  <a:srgbClr val="C00000"/>
                </a:solidFill>
                <a:latin typeface="Aharoni" pitchFamily="2" charset="-79"/>
                <a:cs typeface="Aharoni" pitchFamily="2" charset="-79"/>
              </a:rPr>
              <a:t>WHAT DOES THIS PASSAGE HAVE TO SAY ABOUT MY RELATIONSHIP WITH </a:t>
            </a:r>
            <a:r>
              <a:rPr lang="en-ZA" sz="2400" dirty="0" err="1" smtClean="0">
                <a:solidFill>
                  <a:srgbClr val="C00000"/>
                </a:solidFill>
                <a:latin typeface="Aharoni" pitchFamily="2" charset="-79"/>
                <a:cs typeface="Aharoni" pitchFamily="2" charset="-79"/>
              </a:rPr>
              <a:t>WITH</a:t>
            </a:r>
            <a:r>
              <a:rPr lang="en-ZA" sz="2400" dirty="0" smtClean="0">
                <a:solidFill>
                  <a:srgbClr val="C00000"/>
                </a:solidFill>
                <a:latin typeface="Aharoni" pitchFamily="2" charset="-79"/>
                <a:cs typeface="Aharoni" pitchFamily="2" charset="-79"/>
              </a:rPr>
              <a:t> OTHERS?—COMMUNITY.</a:t>
            </a:r>
          </a:p>
          <a:p>
            <a:pPr marL="457200" indent="-457200">
              <a:buFont typeface="+mj-lt"/>
              <a:buAutoNum type="arabicPeriod"/>
            </a:pPr>
            <a:r>
              <a:rPr lang="en-ZA" sz="2400" dirty="0" smtClean="0">
                <a:solidFill>
                  <a:srgbClr val="C00000"/>
                </a:solidFill>
                <a:latin typeface="Aharoni" pitchFamily="2" charset="-79"/>
                <a:cs typeface="Aharoni" pitchFamily="2" charset="-79"/>
              </a:rPr>
              <a:t>HOW DOES THIS LESSON MAKE A POINT ABOUT REACHING OUT TO OTHERS?--SERVICE</a:t>
            </a:r>
            <a:endParaRPr lang="en-ZA" sz="2400" dirty="0">
              <a:solidFill>
                <a:srgbClr val="C00000"/>
              </a:solidFill>
              <a:latin typeface="Aharoni" pitchFamily="2" charset="-79"/>
              <a:cs typeface="Aharoni" pitchFamily="2" charset="-79"/>
            </a:endParaRPr>
          </a:p>
        </p:txBody>
      </p:sp>
    </p:spTree>
  </p:cSld>
  <p:clrMapOvr>
    <a:masterClrMapping/>
  </p:clrMapOvr>
  <p:transition>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5400" dirty="0" smtClean="0">
                <a:solidFill>
                  <a:schemeClr val="accent2"/>
                </a:solidFill>
                <a:latin typeface="Algerian" pitchFamily="82" charset="0"/>
              </a:rPr>
              <a:t>THE SABBATH SCHOOL OPERATION RESCUE</a:t>
            </a:r>
            <a:endParaRPr lang="en-ZA" sz="5400" dirty="0">
              <a:solidFill>
                <a:schemeClr val="accent2"/>
              </a:solidFill>
              <a:latin typeface="Algerian" pitchFamily="82" charset="0"/>
            </a:endParaRPr>
          </a:p>
        </p:txBody>
      </p:sp>
      <p:sp>
        <p:nvSpPr>
          <p:cNvPr id="3" name="Content Placeholder 2"/>
          <p:cNvSpPr>
            <a:spLocks noGrp="1"/>
          </p:cNvSpPr>
          <p:nvPr>
            <p:ph idx="1"/>
          </p:nvPr>
        </p:nvSpPr>
        <p:spPr/>
        <p:txBody>
          <a:bodyPr>
            <a:normAutofit fontScale="92500"/>
          </a:bodyPr>
          <a:lstStyle/>
          <a:p>
            <a:pPr marL="514350" indent="-514350">
              <a:buFont typeface="+mj-lt"/>
              <a:buAutoNum type="arabicPeriod"/>
            </a:pPr>
            <a:r>
              <a:rPr lang="en-ZA" b="1" dirty="0" smtClean="0"/>
              <a:t>WHITE CARD---BAPTIZED REGULAR MEMBERS;</a:t>
            </a:r>
          </a:p>
          <a:p>
            <a:pPr marL="514350" indent="-514350">
              <a:buFont typeface="+mj-lt"/>
              <a:buAutoNum type="arabicPeriod"/>
            </a:pPr>
            <a:r>
              <a:rPr lang="en-ZA" b="1" dirty="0" smtClean="0"/>
              <a:t>GREEN CARD---PROSPECTIVE+FORMER MEMBERS;</a:t>
            </a:r>
          </a:p>
          <a:p>
            <a:pPr marL="514350" indent="-514350">
              <a:buFont typeface="+mj-lt"/>
              <a:buAutoNum type="arabicPeriod"/>
            </a:pPr>
            <a:r>
              <a:rPr lang="en-ZA" b="1" dirty="0" smtClean="0"/>
              <a:t>YELLOW CARD---BAPTIZED MEMBERS BUT DO NOT ATTEND SABBATH SCHOOL;</a:t>
            </a:r>
          </a:p>
          <a:p>
            <a:pPr marL="514350" indent="-514350">
              <a:buFont typeface="+mj-lt"/>
              <a:buAutoNum type="arabicPeriod"/>
            </a:pPr>
            <a:r>
              <a:rPr lang="en-ZA" b="1" dirty="0" smtClean="0"/>
              <a:t>BLUE CARD---- S/SCHOOL MEMBERS IN REGULAR ATTENDANCE BUT NOT BAPTIZED;</a:t>
            </a:r>
          </a:p>
          <a:p>
            <a:pPr marL="514350" indent="-514350">
              <a:buFont typeface="+mj-lt"/>
              <a:buAutoNum type="arabicPeriod"/>
            </a:pPr>
            <a:r>
              <a:rPr lang="en-ZA" b="1" dirty="0" smtClean="0"/>
              <a:t>RED CARD------MISSING S/SCHOOL MEMBERS</a:t>
            </a:r>
            <a:endParaRPr lang="en-ZA" b="1" dirty="0"/>
          </a:p>
        </p:txBody>
      </p:sp>
    </p:spTree>
  </p:cSld>
  <p:clrMapOvr>
    <a:masterClrMapping/>
  </p:clrMapOvr>
  <p:transition>
    <p:plus/>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9600" dirty="0" smtClean="0">
                <a:solidFill>
                  <a:srgbClr val="C00000"/>
                </a:solidFill>
                <a:latin typeface="Algerian" pitchFamily="82" charset="0"/>
              </a:rPr>
              <a:t>THEME</a:t>
            </a:r>
            <a:endParaRPr lang="en-ZA" sz="9600" dirty="0">
              <a:solidFill>
                <a:srgbClr val="C00000"/>
              </a:solidFill>
              <a:latin typeface="Algerian" pitchFamily="82" charset="0"/>
            </a:endParaRPr>
          </a:p>
        </p:txBody>
      </p:sp>
      <p:sp>
        <p:nvSpPr>
          <p:cNvPr id="3" name="Content Placeholder 2"/>
          <p:cNvSpPr>
            <a:spLocks noGrp="1"/>
          </p:cNvSpPr>
          <p:nvPr>
            <p:ph idx="1"/>
          </p:nvPr>
        </p:nvSpPr>
        <p:spPr/>
        <p:txBody>
          <a:bodyPr>
            <a:normAutofit fontScale="77500" lnSpcReduction="20000"/>
          </a:bodyPr>
          <a:lstStyle/>
          <a:p>
            <a:endParaRPr lang="en-ZA" dirty="0" smtClean="0"/>
          </a:p>
          <a:p>
            <a:pPr>
              <a:buFont typeface="Wingdings" pitchFamily="2" charset="2"/>
              <a:buChar char="Ø"/>
            </a:pPr>
            <a:r>
              <a:rPr lang="en-ZA" sz="9600" dirty="0" smtClean="0">
                <a:solidFill>
                  <a:srgbClr val="C00000"/>
                </a:solidFill>
                <a:latin typeface="Aharoni" pitchFamily="2" charset="-79"/>
                <a:cs typeface="Aharoni" pitchFamily="2" charset="-79"/>
              </a:rPr>
              <a:t>THE POWER OF ONE !</a:t>
            </a:r>
          </a:p>
          <a:p>
            <a:pPr>
              <a:buFont typeface="Wingdings" pitchFamily="2" charset="2"/>
              <a:buChar char="Ø"/>
            </a:pPr>
            <a:r>
              <a:rPr lang="en-ZA" sz="9600" dirty="0" smtClean="0">
                <a:solidFill>
                  <a:srgbClr val="C00000"/>
                </a:solidFill>
                <a:latin typeface="Aharoni" pitchFamily="2" charset="-79"/>
                <a:cs typeface="Aharoni" pitchFamily="2" charset="-79"/>
              </a:rPr>
              <a:t>ONE MEMBER ONE SOUL !</a:t>
            </a:r>
            <a:endParaRPr lang="en-ZA" sz="9600" dirty="0">
              <a:solidFill>
                <a:srgbClr val="C00000"/>
              </a:solidFill>
              <a:latin typeface="Aharoni" pitchFamily="2" charset="-79"/>
              <a:cs typeface="Aharoni" pitchFamily="2" charset="-79"/>
            </a:endParaRPr>
          </a:p>
        </p:txBody>
      </p:sp>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ZA" sz="5400" dirty="0" err="1" smtClean="0">
                <a:solidFill>
                  <a:srgbClr val="FF0000"/>
                </a:solidFill>
                <a:latin typeface="Algerian" pitchFamily="82" charset="0"/>
              </a:rPr>
              <a:t>Theme:The</a:t>
            </a:r>
            <a:r>
              <a:rPr lang="en-ZA" sz="5400" dirty="0" smtClean="0">
                <a:solidFill>
                  <a:srgbClr val="FF0000"/>
                </a:solidFill>
                <a:latin typeface="Algerian" pitchFamily="82" charset="0"/>
              </a:rPr>
              <a:t> power of one </a:t>
            </a:r>
            <a:r>
              <a:rPr lang="en-ZA" sz="5400" dirty="0" err="1" smtClean="0">
                <a:solidFill>
                  <a:srgbClr val="002060"/>
                </a:solidFill>
                <a:latin typeface="Algerian" pitchFamily="82" charset="0"/>
              </a:rPr>
              <a:t>one</a:t>
            </a:r>
            <a:r>
              <a:rPr lang="en-ZA" sz="5400" dirty="0" smtClean="0">
                <a:solidFill>
                  <a:srgbClr val="002060"/>
                </a:solidFill>
                <a:latin typeface="Algerian" pitchFamily="82" charset="0"/>
              </a:rPr>
              <a:t> member-one soul </a:t>
            </a:r>
            <a:endParaRPr lang="en-ZA" sz="5400" dirty="0">
              <a:solidFill>
                <a:srgbClr val="002060"/>
              </a:solidFill>
              <a:latin typeface="Algerian" pitchFamily="82" charset="0"/>
            </a:endParaRPr>
          </a:p>
        </p:txBody>
      </p:sp>
      <p:pic>
        <p:nvPicPr>
          <p:cNvPr id="10" name="Picture 5" descr="13-007%_2A01"/>
          <p:cNvPicPr>
            <a:picLocks noGrp="1" noChangeAspect="1" noChangeArrowheads="1"/>
          </p:cNvPicPr>
          <p:nvPr>
            <p:ph sz="half" idx="1"/>
          </p:nvPr>
        </p:nvPicPr>
        <p:blipFill>
          <a:blip r:embed="rId2"/>
          <a:srcRect/>
          <a:stretch>
            <a:fillRect/>
          </a:stretch>
        </p:blipFill>
        <p:spPr bwMode="auto">
          <a:xfrm>
            <a:off x="0" y="2071678"/>
            <a:ext cx="4495800" cy="4786322"/>
          </a:xfrm>
          <a:prstGeom prst="rect">
            <a:avLst/>
          </a:prstGeom>
          <a:noFill/>
          <a:ln w="9525">
            <a:noFill/>
            <a:miter lim="800000"/>
            <a:headEnd/>
            <a:tailEnd/>
          </a:ln>
        </p:spPr>
      </p:pic>
      <p:pic>
        <p:nvPicPr>
          <p:cNvPr id="11" name="Picture 5" descr="12-122%_2A01"/>
          <p:cNvPicPr>
            <a:picLocks noGrp="1" noChangeAspect="1" noChangeArrowheads="1"/>
          </p:cNvPicPr>
          <p:nvPr>
            <p:ph sz="half" idx="2"/>
          </p:nvPr>
        </p:nvPicPr>
        <p:blipFill>
          <a:blip r:embed="rId3"/>
          <a:srcRect/>
          <a:stretch>
            <a:fillRect/>
          </a:stretch>
        </p:blipFill>
        <p:spPr bwMode="auto">
          <a:xfrm>
            <a:off x="4500562" y="2071678"/>
            <a:ext cx="4643438" cy="4786322"/>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7200" dirty="0" smtClean="0">
                <a:solidFill>
                  <a:srgbClr val="FF0000"/>
                </a:solidFill>
                <a:latin typeface="Algerian" pitchFamily="82" charset="0"/>
                <a:cs typeface="Aharoni" pitchFamily="2" charset="-79"/>
              </a:rPr>
              <a:t>THE OBJECTIVES</a:t>
            </a:r>
            <a:endParaRPr lang="en-ZA" sz="7200" dirty="0">
              <a:solidFill>
                <a:srgbClr val="FF0000"/>
              </a:solidFill>
              <a:latin typeface="Algerian" pitchFamily="82" charset="0"/>
              <a:cs typeface="Aharoni" pitchFamily="2" charset="-79"/>
            </a:endParaRPr>
          </a:p>
        </p:txBody>
      </p:sp>
      <p:sp>
        <p:nvSpPr>
          <p:cNvPr id="3" name="Content Placeholder 2"/>
          <p:cNvSpPr>
            <a:spLocks noGrp="1"/>
          </p:cNvSpPr>
          <p:nvPr>
            <p:ph idx="1"/>
          </p:nvPr>
        </p:nvSpPr>
        <p:spPr/>
        <p:txBody>
          <a:bodyPr>
            <a:normAutofit/>
          </a:bodyPr>
          <a:lstStyle/>
          <a:p>
            <a:r>
              <a:rPr lang="en-ZA" sz="4400" dirty="0" smtClean="0">
                <a:solidFill>
                  <a:srgbClr val="FF0000"/>
                </a:solidFill>
                <a:latin typeface="Aharoni" pitchFamily="2" charset="-79"/>
                <a:cs typeface="Aharoni" pitchFamily="2" charset="-79"/>
              </a:rPr>
              <a:t>THE OBJECTIVES OF THE SABBATH SCHOOL ARE CARRIED FORWARD THROUGH THE FOLLOWING FOUR AREAS OF EMPHASIS</a:t>
            </a:r>
            <a:endParaRPr lang="en-ZA" sz="4400" dirty="0">
              <a:solidFill>
                <a:srgbClr val="FF0000"/>
              </a:solidFill>
              <a:latin typeface="Aharoni" pitchFamily="2" charset="-79"/>
              <a:cs typeface="Aharoni" pitchFamily="2" charset="-79"/>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914400" indent="-914400"/>
            <a:r>
              <a:rPr lang="en-ZA" sz="4800" dirty="0" smtClean="0">
                <a:solidFill>
                  <a:srgbClr val="FF0000"/>
                </a:solidFill>
                <a:latin typeface="Aharoni" pitchFamily="2" charset="-79"/>
                <a:cs typeface="Aharoni" pitchFamily="2" charset="-79"/>
              </a:rPr>
              <a:t>I .FAITH EMPHASIS-STUDY OF THE WORD</a:t>
            </a:r>
            <a:endParaRPr lang="en-ZA" sz="4800" dirty="0">
              <a:solidFill>
                <a:srgbClr val="FF0000"/>
              </a:solidFill>
              <a:latin typeface="Aharoni" pitchFamily="2" charset="-79"/>
              <a:cs typeface="Aharoni" pitchFamily="2" charset="-79"/>
            </a:endParaRPr>
          </a:p>
        </p:txBody>
      </p:sp>
      <p:pic>
        <p:nvPicPr>
          <p:cNvPr id="4" name="Picture 5" descr="05-086%_2A01"/>
          <p:cNvPicPr>
            <a:picLocks noGrp="1" noChangeAspect="1" noChangeArrowheads="1"/>
          </p:cNvPicPr>
          <p:nvPr>
            <p:ph idx="1"/>
          </p:nvPr>
        </p:nvPicPr>
        <p:blipFill>
          <a:blip r:embed="rId2"/>
          <a:srcRect/>
          <a:stretch>
            <a:fillRect/>
          </a:stretch>
        </p:blipFill>
        <p:spPr bwMode="auto">
          <a:xfrm>
            <a:off x="1" y="1428736"/>
            <a:ext cx="9144000" cy="5429264"/>
          </a:xfrm>
          <a:prstGeom prst="rect">
            <a:avLst/>
          </a:prstGeom>
          <a:noFill/>
          <a:ln w="9525">
            <a:noFill/>
            <a:miter lim="800000"/>
            <a:headEnd/>
            <a:tailEnd/>
          </a:ln>
          <a:effectLst/>
        </p:spPr>
      </p:pic>
    </p:spTree>
  </p:cSld>
  <p:clrMapOvr>
    <a:masterClrMapping/>
  </p:clrMapOvr>
  <p:transition>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5400" dirty="0" smtClean="0">
                <a:solidFill>
                  <a:srgbClr val="FF0000"/>
                </a:solidFill>
                <a:latin typeface="Algerian" pitchFamily="82" charset="0"/>
              </a:rPr>
              <a:t>FAITH EMPHASIS INCLUDE:</a:t>
            </a:r>
            <a:endParaRPr lang="en-ZA" sz="5400" dirty="0">
              <a:solidFill>
                <a:srgbClr val="FF0000"/>
              </a:solidFill>
              <a:latin typeface="Algerian" pitchFamily="82" charset="0"/>
            </a:endParaRPr>
          </a:p>
        </p:txBody>
      </p:sp>
      <p:sp>
        <p:nvSpPr>
          <p:cNvPr id="3" name="Content Placeholder 2"/>
          <p:cNvSpPr>
            <a:spLocks noGrp="1"/>
          </p:cNvSpPr>
          <p:nvPr>
            <p:ph idx="1"/>
          </p:nvPr>
        </p:nvSpPr>
        <p:spPr/>
        <p:txBody>
          <a:bodyPr>
            <a:normAutofit fontScale="92500"/>
          </a:bodyPr>
          <a:lstStyle/>
          <a:p>
            <a:pPr>
              <a:buFont typeface="Wingdings" pitchFamily="2" charset="2"/>
              <a:buChar char="Ø"/>
            </a:pPr>
            <a:r>
              <a:rPr lang="en-ZA" dirty="0" smtClean="0">
                <a:solidFill>
                  <a:srgbClr val="FF0000"/>
                </a:solidFill>
                <a:latin typeface="Aharoni" pitchFamily="2" charset="-79"/>
                <a:cs typeface="Aharoni" pitchFamily="2" charset="-79"/>
              </a:rPr>
              <a:t>MAKING THE SAVING GOSPEL OF JESUS CHRIST CENTRAL IN ALL SABBATH SCHOOL PLANS,PROJECTS AND PROGRAMS.</a:t>
            </a:r>
          </a:p>
          <a:p>
            <a:pPr>
              <a:buFont typeface="Wingdings" pitchFamily="2" charset="2"/>
              <a:buChar char="Ø"/>
            </a:pPr>
            <a:r>
              <a:rPr lang="en-ZA" dirty="0" smtClean="0">
                <a:solidFill>
                  <a:srgbClr val="FF0000"/>
                </a:solidFill>
                <a:latin typeface="Aharoni" pitchFamily="2" charset="-79"/>
                <a:cs typeface="Aharoni" pitchFamily="2" charset="-79"/>
              </a:rPr>
              <a:t>FOSTERING SPIRITUAL GROWTH THROUGH REGULAR STUDY OF THE WORD OF GOD, AND SHARING THE FAITH WITH OTHERS.</a:t>
            </a:r>
          </a:p>
          <a:p>
            <a:pPr>
              <a:buFont typeface="Wingdings" pitchFamily="2" charset="2"/>
              <a:buChar char="Ø"/>
            </a:pPr>
            <a:r>
              <a:rPr lang="en-ZA" dirty="0" smtClean="0">
                <a:solidFill>
                  <a:srgbClr val="FF0000"/>
                </a:solidFill>
                <a:latin typeface="Aharoni" pitchFamily="2" charset="-79"/>
                <a:cs typeface="Aharoni" pitchFamily="2" charset="-79"/>
              </a:rPr>
              <a:t>CULTIVATE THE ATTITUDE OF PRAYER AND DEVOTION OF ALL MEMBERS;EG</a:t>
            </a:r>
            <a:endParaRPr lang="en-ZA" dirty="0">
              <a:solidFill>
                <a:srgbClr val="FF0000"/>
              </a:solidFill>
              <a:latin typeface="Aharoni" pitchFamily="2" charset="-79"/>
              <a:cs typeface="Aharoni" pitchFamily="2" charset="-79"/>
            </a:endParaRPr>
          </a:p>
        </p:txBody>
      </p:sp>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solidFill>
                  <a:srgbClr val="C00000"/>
                </a:solidFill>
                <a:latin typeface="Aharoni" pitchFamily="2" charset="-79"/>
                <a:cs typeface="Aharoni" pitchFamily="2" charset="-79"/>
              </a:rPr>
              <a:t>FAMILY ALTER-PRAYER AND DEVOTION</a:t>
            </a:r>
            <a:endParaRPr lang="en-ZA" dirty="0">
              <a:solidFill>
                <a:srgbClr val="C00000"/>
              </a:solidFill>
              <a:latin typeface="Aharoni" pitchFamily="2" charset="-79"/>
              <a:cs typeface="Aharoni" pitchFamily="2" charset="-79"/>
            </a:endParaRPr>
          </a:p>
        </p:txBody>
      </p:sp>
      <p:pic>
        <p:nvPicPr>
          <p:cNvPr id="4" name="Picture 5" descr="05-094%_2A01"/>
          <p:cNvPicPr>
            <a:picLocks noGrp="1" noChangeAspect="1" noChangeArrowheads="1"/>
          </p:cNvPicPr>
          <p:nvPr>
            <p:ph idx="1"/>
          </p:nvPr>
        </p:nvPicPr>
        <p:blipFill>
          <a:blip r:embed="rId2"/>
          <a:srcRect/>
          <a:stretch>
            <a:fillRect/>
          </a:stretch>
        </p:blipFill>
        <p:spPr bwMode="auto">
          <a:xfrm>
            <a:off x="1" y="1428736"/>
            <a:ext cx="9144000" cy="5429264"/>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5400" dirty="0" smtClean="0">
                <a:solidFill>
                  <a:srgbClr val="C00000"/>
                </a:solidFill>
                <a:latin typeface="Algerian" pitchFamily="82" charset="0"/>
              </a:rPr>
              <a:t>II.FELLOWSHIP EMPHASIS</a:t>
            </a:r>
            <a:endParaRPr lang="en-ZA" sz="5400" dirty="0">
              <a:solidFill>
                <a:srgbClr val="C00000"/>
              </a:solidFill>
              <a:latin typeface="Algerian" pitchFamily="82" charset="0"/>
            </a:endParaRPr>
          </a:p>
        </p:txBody>
      </p:sp>
      <p:pic>
        <p:nvPicPr>
          <p:cNvPr id="1026" name="Picture 2" descr="C:\Users\hams\Documents\photos\Photo0815.jpg"/>
          <p:cNvPicPr>
            <a:picLocks noGrp="1" noChangeAspect="1" noChangeArrowheads="1"/>
          </p:cNvPicPr>
          <p:nvPr>
            <p:ph idx="1"/>
          </p:nvPr>
        </p:nvPicPr>
        <p:blipFill>
          <a:blip r:embed="rId2"/>
          <a:srcRect/>
          <a:stretch>
            <a:fillRect/>
          </a:stretch>
        </p:blipFill>
        <p:spPr bwMode="auto">
          <a:xfrm>
            <a:off x="0" y="1142984"/>
            <a:ext cx="9144000" cy="5715016"/>
          </a:xfrm>
          <a:prstGeom prst="rect">
            <a:avLst/>
          </a:prstGeom>
          <a:noFill/>
        </p:spPr>
      </p:pic>
    </p:spTree>
  </p:cSld>
  <p:clrMapOvr>
    <a:masterClrMapping/>
  </p:clrMapOvr>
  <p:transition>
    <p:wheel spokes="3"/>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1805</TotalTime>
  <Words>1547</Words>
  <Application>Microsoft Office PowerPoint</Application>
  <PresentationFormat>On-screen Show (4:3)</PresentationFormat>
  <Paragraphs>174</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A warm welcome</vt:lpstr>
      <vt:lpstr>Slide 2</vt:lpstr>
      <vt:lpstr>WHAT IS IT?</vt:lpstr>
      <vt:lpstr>Theme:The power of one one member-one soul </vt:lpstr>
      <vt:lpstr>THE OBJECTIVES</vt:lpstr>
      <vt:lpstr>I .FAITH EMPHASIS-STUDY OF THE WORD</vt:lpstr>
      <vt:lpstr>FAITH EMPHASIS INCLUDE:</vt:lpstr>
      <vt:lpstr>FAMILY ALTER-PRAYER AND DEVOTION</vt:lpstr>
      <vt:lpstr>II.FELLOWSHIP EMPHASIS</vt:lpstr>
      <vt:lpstr>FELLOWSHIP EMPHASIS INCLUDE</vt:lpstr>
      <vt:lpstr>III.COMMUNITY EMPHASIS AND OUTREACH</vt:lpstr>
      <vt:lpstr>COMMUNITY OUT REACH EMPHASIS INCLUDES</vt:lpstr>
      <vt:lpstr>WORLD MISSION EMHASIS</vt:lpstr>
      <vt:lpstr>IV. WORLD MISSION EMPHASIS INCLUDES</vt:lpstr>
      <vt:lpstr>THE DIVISIONS OF THE S/SCHOOL</vt:lpstr>
      <vt:lpstr>TWO-KINDERGARTEN4-5 KINDERGARTEN B/STUDY </vt:lpstr>
      <vt:lpstr>THREE- THE PRIMARY 6-9 PRIMARY BIBLE STUDY GUIDE</vt:lpstr>
      <vt:lpstr>FOUR-JUNIOR DIVISION 10-12 POWER POINT STUDY GUIDE</vt:lpstr>
      <vt:lpstr>FIVE-THE TEENS-13-14             POWERPOINTS STUDY GUIDE</vt:lpstr>
      <vt:lpstr>SIX-YOUTH 15-18            CORNERSTONE CONNECTIONS</vt:lpstr>
      <vt:lpstr>SEVENTH-YOUNG ADULTS 19-35 COLLEGIATE STUDY GUIDE</vt:lpstr>
      <vt:lpstr>EIGHTH-THE ADULT DIVISION 35+ ADULT BIBLE STUDY GUIDE</vt:lpstr>
      <vt:lpstr>OFFICERS OF THE SABBATH SCHOOL</vt:lpstr>
      <vt:lpstr>THE SIX MOST IMPORTANT OFFICERS OF THE S/SCHL</vt:lpstr>
      <vt:lpstr>THE GrEETERS/RECEPTIONIST</vt:lpstr>
      <vt:lpstr>Who walks in your church door?</vt:lpstr>
      <vt:lpstr>What guests look for</vt:lpstr>
      <vt:lpstr>WHAT A FRIENDLY WINNING S/SCHOOL SHOULD DO</vt:lpstr>
      <vt:lpstr>Do’s &amp; dont’s in a freindly winning s/school</vt:lpstr>
      <vt:lpstr>A FREINDLY WINNING SMILE</vt:lpstr>
      <vt:lpstr>SOME BE’S TO REMEMBER</vt:lpstr>
      <vt:lpstr>PERSONAL EVANGELISM AND DECISION DAYS</vt:lpstr>
      <vt:lpstr>SABBATH SCHOOL EVANGELISM PROJECTS</vt:lpstr>
      <vt:lpstr>Holding/keeping the harvest</vt:lpstr>
      <vt:lpstr>THE S/SCHOOL PROGRAM</vt:lpstr>
      <vt:lpstr>The sabbath school teacher</vt:lpstr>
      <vt:lpstr>THE GRACE-LINKS CURRICULUM</vt:lpstr>
      <vt:lpstr>THE SABBATH SCHOOL OPERATION RESCUE</vt:lpstr>
      <vt:lpstr>THEME</vt:lpstr>
    </vt:vector>
  </TitlesOfParts>
  <Company>Deftones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warm welcome</dc:title>
  <dc:creator>hams</dc:creator>
  <cp:lastModifiedBy>hams</cp:lastModifiedBy>
  <cp:revision>54</cp:revision>
  <dcterms:created xsi:type="dcterms:W3CDTF">2012-12-10T04:51:06Z</dcterms:created>
  <dcterms:modified xsi:type="dcterms:W3CDTF">2013-01-26T18:35:51Z</dcterms:modified>
</cp:coreProperties>
</file>